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9"/>
    <p:sldMasterId id="2147483763" r:id="rId10"/>
    <p:sldMasterId id="2147483825" r:id="rId11"/>
    <p:sldMasterId id="2147483840" r:id="rId12"/>
    <p:sldMasterId id="2147483899" r:id="rId13"/>
    <p:sldMasterId id="2147483925" r:id="rId14"/>
  </p:sldMasterIdLst>
  <p:notesMasterIdLst>
    <p:notesMasterId r:id="rId54"/>
  </p:notesMasterIdLst>
  <p:handoutMasterIdLst>
    <p:handoutMasterId r:id="rId55"/>
  </p:handoutMasterIdLst>
  <p:sldIdLst>
    <p:sldId id="432" r:id="rId15"/>
    <p:sldId id="411" r:id="rId16"/>
    <p:sldId id="397" r:id="rId17"/>
    <p:sldId id="547" r:id="rId18"/>
    <p:sldId id="546" r:id="rId19"/>
    <p:sldId id="516" r:id="rId20"/>
    <p:sldId id="548" r:id="rId21"/>
    <p:sldId id="570" r:id="rId22"/>
    <p:sldId id="604" r:id="rId23"/>
    <p:sldId id="550" r:id="rId24"/>
    <p:sldId id="559" r:id="rId25"/>
    <p:sldId id="560" r:id="rId26"/>
    <p:sldId id="561" r:id="rId27"/>
    <p:sldId id="568" r:id="rId28"/>
    <p:sldId id="606" r:id="rId29"/>
    <p:sldId id="609" r:id="rId30"/>
    <p:sldId id="571" r:id="rId31"/>
    <p:sldId id="556" r:id="rId32"/>
    <p:sldId id="555" r:id="rId33"/>
    <p:sldId id="572" r:id="rId34"/>
    <p:sldId id="574" r:id="rId35"/>
    <p:sldId id="575" r:id="rId36"/>
    <p:sldId id="573" r:id="rId37"/>
    <p:sldId id="552" r:id="rId38"/>
    <p:sldId id="624" r:id="rId39"/>
    <p:sldId id="553" r:id="rId40"/>
    <p:sldId id="566" r:id="rId41"/>
    <p:sldId id="611" r:id="rId42"/>
    <p:sldId id="612" r:id="rId43"/>
    <p:sldId id="613" r:id="rId44"/>
    <p:sldId id="614" r:id="rId45"/>
    <p:sldId id="616" r:id="rId46"/>
    <p:sldId id="617" r:id="rId47"/>
    <p:sldId id="557" r:id="rId48"/>
    <p:sldId id="621" r:id="rId49"/>
    <p:sldId id="619" r:id="rId50"/>
    <p:sldId id="620" r:id="rId51"/>
    <p:sldId id="398" r:id="rId52"/>
    <p:sldId id="440" r:id="rId53"/>
  </p:sldIdLst>
  <p:sldSz cx="12192000" cy="6858000"/>
  <p:notesSz cx="6858000" cy="9144000"/>
  <p:embeddedFontLst>
    <p:embeddedFont>
      <p:font typeface="Franklin Gothic Demi" panose="020B0703020102020204" pitchFamily="34" charset="0"/>
      <p:regular r:id="rId56"/>
      <p:italic r:id="rId57"/>
    </p:embeddedFont>
    <p:embeddedFont>
      <p:font typeface="Franklin Gothic Heavy" panose="020B0903020102020204" pitchFamily="34" charset="0"/>
      <p:regular r:id="rId58"/>
      <p:italic r:id="rId59"/>
    </p:embeddedFont>
    <p:embeddedFont>
      <p:font typeface="Open Sans" panose="020B0604020202020204" charset="0"/>
      <p:regular r:id="rId60"/>
      <p:bold r:id="rId61"/>
      <p:italic r:id="rId62"/>
      <p:boldItalic r:id="rId63"/>
    </p:embeddedFont>
    <p:embeddedFont>
      <p:font typeface="Nirmala UI" panose="020B0502040204020203" pitchFamily="34" charset="0"/>
      <p:regular r:id="rId64"/>
      <p:bold r:id="rId65"/>
    </p:embeddedFont>
    <p:embeddedFont>
      <p:font typeface="Segoe UI Light" panose="020B0502040204020203" pitchFamily="34" charset="0"/>
      <p:regular r:id="rId66"/>
      <p:italic r:id="rId67"/>
    </p:embeddedFont>
    <p:embeddedFont>
      <p:font typeface="Segoe UI Semilight" panose="020B0402040204020203" pitchFamily="34" charset="0"/>
      <p:regular r:id="rId68"/>
      <p:italic r:id="rId69"/>
    </p:embeddedFont>
    <p:embeddedFont>
      <p:font typeface="Raleway Light" panose="020B0604020202020204" charset="0"/>
      <p:regular r:id="rId70"/>
    </p:embeddedFont>
    <p:embeddedFont>
      <p:font typeface="MS PGothic" panose="020B0600070205080204" pitchFamily="34" charset="-128"/>
      <p:regular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Comic Sans MS" panose="030F0702030302020204" pitchFamily="66" charset="0"/>
      <p:regular r:id="rId76"/>
      <p:bold r:id="rId77"/>
      <p:italic r:id="rId78"/>
      <p:boldItalic r:id="rId79"/>
    </p:embeddedFont>
    <p:embeddedFont>
      <p:font typeface="Raleway" panose="020B0604020202020204" charset="0"/>
      <p:regular r:id="rId80"/>
      <p:bold r:id="rId81"/>
      <p:italic r:id="rId82"/>
      <p:boldItalic r:id="rId83"/>
    </p:embeddedFont>
    <p:embeddedFont>
      <p:font typeface="Helvetica35-Thin" panose="020B0604020202020204" charset="0"/>
      <p:regular r:id="rId84"/>
    </p:embeddedFont>
    <p:embeddedFont>
      <p:font typeface="Arial Black" panose="020B0A04020102020204" pitchFamily="34" charset="0"/>
      <p:bold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Showcard Gothic" panose="04020904020102020604" pitchFamily="82" charset="0"/>
      <p:regular r:id="rId90"/>
    </p:embeddedFont>
    <p:embeddedFont>
      <p:font typeface="Tw Cen MT" panose="020B0602020104020603" pitchFamily="34" charset="0"/>
      <p:regular r:id="rId91"/>
      <p:bold r:id="rId92"/>
      <p:italic r:id="rId93"/>
      <p:boldItalic r:id="rId94"/>
    </p:embeddedFont>
    <p:embeddedFont>
      <p:font typeface="Segoe UI" panose="020B0502040204020203" pitchFamily="3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  <p:cmAuthor id="4" name="Brittany Hart" initials="BH" lastIdx="3" clrIdx="3">
    <p:extLst>
      <p:ext uri="{19B8F6BF-5375-455C-9EA6-DF929625EA0E}">
        <p15:presenceInfo xmlns:p15="http://schemas.microsoft.com/office/powerpoint/2012/main" userId="S-1-5-21-383413107-1061881802-891584314-10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D0FF"/>
    <a:srgbClr val="0C002A"/>
    <a:srgbClr val="43536D"/>
    <a:srgbClr val="130042"/>
    <a:srgbClr val="26034D"/>
    <a:srgbClr val="01DBFF"/>
    <a:srgbClr val="00DBFF"/>
    <a:srgbClr val="12003E"/>
    <a:srgbClr val="172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2854" autoAdjust="0"/>
  </p:normalViewPr>
  <p:slideViewPr>
    <p:cSldViewPr snapToGrid="0">
      <p:cViewPr varScale="1">
        <p:scale>
          <a:sx n="95" d="100"/>
          <a:sy n="95" d="100"/>
        </p:scale>
        <p:origin x="1110" y="-288"/>
      </p:cViewPr>
      <p:guideLst>
        <p:guide pos="1232"/>
        <p:guide orient="horz" pos="1706"/>
        <p:guide orient="horz" pos="383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84"/>
    </p:cViewPr>
  </p:sorterViewPr>
  <p:notesViewPr>
    <p:cSldViewPr snapToGrid="0" showGuides="1">
      <p:cViewPr varScale="1">
        <p:scale>
          <a:sx n="95" d="100"/>
          <a:sy n="95" d="100"/>
        </p:scale>
        <p:origin x="3082" y="6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font" Target="fonts/font29.fntdata"/><Relationship Id="rId89" Type="http://schemas.openxmlformats.org/officeDocument/2006/relationships/font" Target="fonts/font34.fntdata"/><Relationship Id="rId16" Type="http://schemas.openxmlformats.org/officeDocument/2006/relationships/slide" Target="slides/slide2.xml"/><Relationship Id="rId11" Type="http://schemas.openxmlformats.org/officeDocument/2006/relationships/slideMaster" Target="slideMasters/slideMaster3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102" Type="http://schemas.openxmlformats.org/officeDocument/2006/relationships/theme" Target="theme/theme1.xml"/><Relationship Id="rId5" Type="http://schemas.openxmlformats.org/officeDocument/2006/relationships/customXml" Target="../customXml/item5.xml"/><Relationship Id="rId90" Type="http://schemas.openxmlformats.org/officeDocument/2006/relationships/font" Target="fonts/font35.fntdata"/><Relationship Id="rId95" Type="http://schemas.openxmlformats.org/officeDocument/2006/relationships/font" Target="fonts/font40.fntdata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0" Type="http://schemas.openxmlformats.org/officeDocument/2006/relationships/font" Target="fonts/font25.fntdata"/><Relationship Id="rId85" Type="http://schemas.openxmlformats.org/officeDocument/2006/relationships/font" Target="fonts/font30.fntdata"/><Relationship Id="rId12" Type="http://schemas.openxmlformats.org/officeDocument/2006/relationships/slideMaster" Target="slideMasters/slideMaster4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103" Type="http://schemas.openxmlformats.org/officeDocument/2006/relationships/tableStyles" Target="tableStyle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font" Target="fonts/font28.fntdata"/><Relationship Id="rId88" Type="http://schemas.openxmlformats.org/officeDocument/2006/relationships/font" Target="fonts/font33.fntdata"/><Relationship Id="rId91" Type="http://schemas.openxmlformats.org/officeDocument/2006/relationships/font" Target="fonts/font36.fntdata"/><Relationship Id="rId96" Type="http://schemas.openxmlformats.org/officeDocument/2006/relationships/font" Target="fonts/font41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font" Target="fonts/font2.fntdata"/><Relationship Id="rId10" Type="http://schemas.openxmlformats.org/officeDocument/2006/relationships/slideMaster" Target="slideMasters/slideMaster2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font" Target="fonts/font26.fntdata"/><Relationship Id="rId86" Type="http://schemas.openxmlformats.org/officeDocument/2006/relationships/font" Target="fonts/font31.fntdata"/><Relationship Id="rId94" Type="http://schemas.openxmlformats.org/officeDocument/2006/relationships/font" Target="fonts/font39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3" Type="http://schemas.openxmlformats.org/officeDocument/2006/relationships/slideMaster" Target="slideMasters/slideMaster5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handoutMaster" Target="handoutMasters/handoutMaster1.xml"/><Relationship Id="rId76" Type="http://schemas.openxmlformats.org/officeDocument/2006/relationships/font" Target="fonts/font21.fntdata"/><Relationship Id="rId97" Type="http://schemas.openxmlformats.org/officeDocument/2006/relationships/font" Target="fonts/font42.fntdata"/><Relationship Id="rId104" Type="http://schemas.microsoft.com/office/2015/10/relationships/revisionInfo" Target="revisionInfo.xml"/><Relationship Id="rId7" Type="http://schemas.openxmlformats.org/officeDocument/2006/relationships/customXml" Target="../customXml/item7.xml"/><Relationship Id="rId71" Type="http://schemas.openxmlformats.org/officeDocument/2006/relationships/font" Target="fonts/font16.fntdata"/><Relationship Id="rId92" Type="http://schemas.openxmlformats.org/officeDocument/2006/relationships/font" Target="fonts/font3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font" Target="fonts/font11.fntdata"/><Relationship Id="rId87" Type="http://schemas.openxmlformats.org/officeDocument/2006/relationships/font" Target="fonts/font32.fntdata"/><Relationship Id="rId61" Type="http://schemas.openxmlformats.org/officeDocument/2006/relationships/font" Target="fonts/font6.fntdata"/><Relationship Id="rId82" Type="http://schemas.openxmlformats.org/officeDocument/2006/relationships/font" Target="fonts/font27.fntdata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6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font" Target="fonts/font1.fntdata"/><Relationship Id="rId77" Type="http://schemas.openxmlformats.org/officeDocument/2006/relationships/font" Target="fonts/font22.fntdata"/><Relationship Id="rId100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7.xml"/><Relationship Id="rId72" Type="http://schemas.openxmlformats.org/officeDocument/2006/relationships/font" Target="fonts/font17.fntdata"/><Relationship Id="rId93" Type="http://schemas.openxmlformats.org/officeDocument/2006/relationships/font" Target="fonts/font38.fntdata"/><Relationship Id="rId98" Type="http://schemas.openxmlformats.org/officeDocument/2006/relationships/font" Target="fonts/font43.fntdata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3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17527-614D-4D3E-91E1-D8185668E696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569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17527-614D-4D3E-91E1-D8185668E696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71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17527-614D-4D3E-91E1-D8185668E696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8516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BB2E5-D305-412D-A528-E39D5186BA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5.jpg"/><Relationship Id="rId16" Type="http://schemas.openxmlformats.org/officeDocument/2006/relationships/image" Target="../media/image25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4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5" Type="http://schemas.openxmlformats.org/officeDocument/2006/relationships/hyperlink" Target="mailto:Info@plainconcepts.com" TargetMode="External"/><Relationship Id="rId4" Type="http://schemas.openxmlformats.org/officeDocument/2006/relationships/image" Target="../media/image35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9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9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0C0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rculo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8463" y="-548640"/>
            <a:ext cx="8136000" cy="8859201"/>
          </a:xfrm>
          <a:prstGeom prst="rect">
            <a:avLst/>
          </a:prstGeom>
        </p:spPr>
      </p:pic>
      <p:sp>
        <p:nvSpPr>
          <p:cNvPr id="25" name="color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C002A">
              <a:alpha val="9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976181" y="4226055"/>
            <a:ext cx="4640867" cy="987107"/>
          </a:xfrm>
        </p:spPr>
        <p:txBody>
          <a:bodyPr/>
          <a:lstStyle>
            <a:lvl1pPr>
              <a:defRPr b="0">
                <a:solidFill>
                  <a:srgbClr val="00D0FF"/>
                </a:solidFill>
              </a:defRPr>
            </a:lvl1pPr>
          </a:lstStyle>
          <a:p>
            <a:r>
              <a:rPr lang="en-US" dirty="0"/>
              <a:t>Event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9102" y="3061800"/>
            <a:ext cx="4320000" cy="7344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1110052" y="4191072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o"/>
          <p:cNvSpPr/>
          <p:nvPr userDrawn="1"/>
        </p:nvSpPr>
        <p:spPr>
          <a:xfrm>
            <a:off x="709401" y="841786"/>
            <a:ext cx="5174428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4276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4041912"/>
            <a:ext cx="5642610" cy="207396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1025188"/>
            <a:ext cx="5642610" cy="2486638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3583654"/>
            <a:ext cx="5642611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1008837" y="3563776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1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47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94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30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30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77745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1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13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304805"/>
            <a:ext cx="11151917" cy="7478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295405"/>
            <a:ext cx="11151917" cy="20520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 sz="824"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Microsoft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03200" y="6356355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 </a:t>
            </a:r>
            <a:fld id="{4D05B46B-965E-4C6F-B47B-A2BA671BC8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10739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71645"/>
            <a:ext cx="10985611" cy="3048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60713" y="249237"/>
            <a:ext cx="11034500" cy="1143000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1207107" y="6324600"/>
            <a:ext cx="1221428" cy="152400"/>
          </a:xfrm>
          <a:prstGeom prst="rect">
            <a:avLst/>
          </a:prstGeom>
        </p:spPr>
        <p:txBody>
          <a:bodyPr/>
          <a:lstStyle/>
          <a:p>
            <a:pPr defTabSz="914201"/>
            <a:fld id="{445C2C40-5687-4FC3-B328-0AB03B6A2282}" type="datetime1">
              <a:rPr lang="en-US" sz="1866" smtClean="0">
                <a:solidFill>
                  <a:srgbClr val="505050"/>
                </a:solidFill>
              </a:rPr>
              <a:pPr defTabSz="914201"/>
              <a:t>10/19/2017</a:t>
            </a:fld>
            <a:endParaRPr lang="en-US" sz="1866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614296" y="6324600"/>
            <a:ext cx="516421" cy="1524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>
                <a:solidFill>
                  <a:srgbClr val="505050"/>
                </a:solidFill>
              </a:rPr>
              <a:t>PAGE </a:t>
            </a:r>
            <a:fld id="{711B4CA8-52BE-46B1-A536-58CE1A3FAF74}" type="slidenum">
              <a:rPr lang="en-US" smtClean="0">
                <a:solidFill>
                  <a:srgbClr val="505050"/>
                </a:solidFill>
              </a:rPr>
              <a:pPr algn="l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614298" y="6461691"/>
            <a:ext cx="1814239" cy="128575"/>
          </a:xfrm>
          <a:prstGeom prst="rect">
            <a:avLst/>
          </a:prstGeom>
        </p:spPr>
        <p:txBody>
          <a:bodyPr/>
          <a:lstStyle/>
          <a:p>
            <a:pPr defTabSz="914201"/>
            <a:r>
              <a:rPr lang="en-US" sz="1866">
                <a:solidFill>
                  <a:srgbClr val="505050"/>
                </a:solidFill>
              </a:rPr>
              <a:t>MICROSOFT CONFIDENTIAL</a:t>
            </a:r>
            <a:endParaRPr lang="en-US" sz="1866" dirty="0">
              <a:solidFill>
                <a:srgbClr val="50505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614338" y="1804992"/>
            <a:ext cx="9572495" cy="20520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2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971" y="3704929"/>
            <a:ext cx="5290800" cy="249267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5942" y="986121"/>
            <a:ext cx="5290800" cy="2046396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7500" y="6450172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6414972" y="3210385"/>
            <a:ext cx="5290800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6515120" y="3146965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 userDrawn="1"/>
        </p:nvSpPr>
        <p:spPr>
          <a:xfrm>
            <a:off x="0" y="1"/>
            <a:ext cx="5849257" cy="6858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573313" y="682171"/>
            <a:ext cx="4956629" cy="551542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011342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796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47014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7281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70644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467883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07437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679991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5279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41501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75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11586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4" y="1324310"/>
            <a:ext cx="9720471" cy="582588"/>
          </a:xfrm>
        </p:spPr>
        <p:txBody>
          <a:bodyPr>
            <a:normAutofit/>
          </a:bodyPr>
          <a:lstStyle>
            <a:lvl1pPr marL="0" indent="0" algn="ctr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ángulo 11"/>
          <p:cNvSpPr/>
          <p:nvPr userDrawn="1"/>
        </p:nvSpPr>
        <p:spPr>
          <a:xfrm>
            <a:off x="0" y="2027583"/>
            <a:ext cx="12192000" cy="429318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1307007" y="2184388"/>
            <a:ext cx="9720471" cy="3977873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15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2760" y="6477568"/>
            <a:ext cx="1044000" cy="177480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311966" y="0"/>
            <a:ext cx="9720470" cy="1066698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1311964" y="900056"/>
            <a:ext cx="9720471" cy="424254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8" name="Straight Connector 11"/>
          <p:cNvCxnSpPr>
            <a:cxnSpLocks/>
          </p:cNvCxnSpPr>
          <p:nvPr userDrawn="1"/>
        </p:nvCxnSpPr>
        <p:spPr>
          <a:xfrm>
            <a:off x="5826000" y="126274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0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241652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71782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9845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6082015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8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54909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4AAA507-5617-4F89-81E5-4D5C3818DCA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9C9044B1-7B1F-47FB-A77D-4E2ACBCF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9541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4"/>
            </a:lvl1pPr>
            <a:lvl2pPr>
              <a:defRPr sz="3528"/>
            </a:lvl2pPr>
            <a:lvl3pPr>
              <a:defRPr sz="3528"/>
            </a:lvl3pPr>
            <a:lvl4pPr>
              <a:defRPr sz="3528"/>
            </a:lvl4pPr>
            <a:lvl5pPr>
              <a:defRPr sz="352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446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352" y="5393531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4466" y="334708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0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3700" y="6450172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64586" y="2587527"/>
            <a:ext cx="4791189" cy="1111473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GRACIAS</a:t>
            </a:r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 flipH="1">
            <a:off x="6086353" y="2680211"/>
            <a:ext cx="19294" cy="1497578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6364585" y="3699000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953" y="3159000"/>
            <a:ext cx="317646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inOff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/>
        </p:blipFill>
        <p:spPr>
          <a:xfrm>
            <a:off x="-121920" y="-77598"/>
            <a:ext cx="12435840" cy="693559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21920" y="-77597"/>
            <a:ext cx="12435840" cy="699516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102143" y="2037297"/>
            <a:ext cx="2190471" cy="2818306"/>
            <a:chOff x="1102143" y="2192745"/>
            <a:chExt cx="2190471" cy="281830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512735" y="3749167"/>
              <a:ext cx="1369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0" dirty="0">
                  <a:solidFill>
                    <a:srgbClr val="01DBFF"/>
                  </a:solidFill>
                </a:rPr>
                <a:t>MADRID</a:t>
              </a:r>
            </a:p>
          </p:txBody>
        </p:sp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4940" y="2192745"/>
              <a:ext cx="904875" cy="14859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1102143" y="4272387"/>
              <a:ext cx="219047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Paseo de la Castellana 163</a:t>
              </a:r>
            </a:p>
            <a:p>
              <a:pPr algn="ctr"/>
              <a:r>
                <a:rPr lang="es-ES" sz="14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28046 Madrid. España</a:t>
              </a:r>
            </a:p>
            <a:p>
              <a:pPr algn="ctr"/>
              <a:r>
                <a:rPr lang="es-ES" sz="14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T. (+34) 91 5346 836</a:t>
              </a: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5165388" y="753526"/>
            <a:ext cx="2059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0" dirty="0">
                <a:solidFill>
                  <a:schemeClr val="bg1"/>
                </a:solidFill>
              </a:rPr>
              <a:t>SPAIN OFFICES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6254605" y="2037297"/>
            <a:ext cx="2190471" cy="2818306"/>
            <a:chOff x="6254605" y="2192745"/>
            <a:chExt cx="2190471" cy="2818306"/>
          </a:xfrm>
        </p:grpSpPr>
        <p:sp>
          <p:nvSpPr>
            <p:cNvPr id="27" name="TextBox 26"/>
            <p:cNvSpPr txBox="1"/>
            <p:nvPr userDrawn="1"/>
          </p:nvSpPr>
          <p:spPr>
            <a:xfrm>
              <a:off x="6733676" y="3749167"/>
              <a:ext cx="1232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0" dirty="0">
                  <a:solidFill>
                    <a:srgbClr val="01DBFF"/>
                  </a:solidFill>
                </a:rPr>
                <a:t>BILBAO</a:t>
              </a:r>
            </a:p>
          </p:txBody>
        </p:sp>
        <p:pic>
          <p:nvPicPr>
            <p:cNvPr id="28" name="Graphic 27"/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97402" y="2192745"/>
              <a:ext cx="904875" cy="14859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 userDrawn="1"/>
          </p:nvSpPr>
          <p:spPr>
            <a:xfrm>
              <a:off x="6254605" y="4272387"/>
              <a:ext cx="219047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Paseo de la Castellana 163</a:t>
              </a:r>
            </a:p>
            <a:p>
              <a:pPr algn="ctr"/>
              <a:r>
                <a:rPr lang="es-ES" sz="14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28046 Madrid. España</a:t>
              </a:r>
            </a:p>
            <a:p>
              <a:pPr algn="ctr"/>
              <a:r>
                <a:rPr lang="es-ES" sz="14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T. (+34) 91 5346 836</a:t>
              </a:r>
            </a:p>
          </p:txBody>
        </p:sp>
      </p:grpSp>
      <p:sp>
        <p:nvSpPr>
          <p:cNvPr id="30" name="TextBox 29"/>
          <p:cNvSpPr txBox="1"/>
          <p:nvPr userDrawn="1"/>
        </p:nvSpPr>
        <p:spPr>
          <a:xfrm>
            <a:off x="9249030" y="3593719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0" dirty="0">
                <a:solidFill>
                  <a:srgbClr val="01DBFF"/>
                </a:solidFill>
              </a:rPr>
              <a:t>SEVILLA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8807982" y="4116939"/>
            <a:ext cx="21904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Paseo de la Castellana 163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28046 Madrid.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91 5346 836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701228" y="2018247"/>
            <a:ext cx="2190471" cy="2837356"/>
            <a:chOff x="3701228" y="2018247"/>
            <a:chExt cx="2190471" cy="2837356"/>
          </a:xfrm>
        </p:grpSpPr>
        <p:sp>
          <p:nvSpPr>
            <p:cNvPr id="24" name="TextBox 23"/>
            <p:cNvSpPr txBox="1"/>
            <p:nvPr userDrawn="1"/>
          </p:nvSpPr>
          <p:spPr>
            <a:xfrm>
              <a:off x="3795219" y="3593719"/>
              <a:ext cx="19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0" dirty="0">
                  <a:solidFill>
                    <a:srgbClr val="01DBFF"/>
                  </a:solidFill>
                </a:rPr>
                <a:t>BARCELONA</a:t>
              </a: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3701228" y="4116939"/>
              <a:ext cx="219047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Paseo de la Castellana 163</a:t>
              </a:r>
            </a:p>
            <a:p>
              <a:pPr algn="ctr"/>
              <a:r>
                <a:rPr lang="es-ES" sz="14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28046 Madrid. España</a:t>
              </a:r>
            </a:p>
            <a:p>
              <a:pPr algn="ctr"/>
              <a:r>
                <a:rPr lang="es-ES" sz="1400" b="0" i="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T. (+34) 91 5346 836</a:t>
              </a:r>
            </a:p>
          </p:txBody>
        </p:sp>
        <p:pic>
          <p:nvPicPr>
            <p:cNvPr id="33" name="Graphic 32"/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8977" y="2018247"/>
              <a:ext cx="1085850" cy="1504950"/>
            </a:xfrm>
            <a:prstGeom prst="rect">
              <a:avLst/>
            </a:prstGeom>
          </p:spPr>
        </p:pic>
      </p:grp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8716" y="1828800"/>
            <a:ext cx="658932" cy="1694397"/>
          </a:xfrm>
          <a:prstGeom prst="rect">
            <a:avLst/>
          </a:prstGeom>
        </p:spPr>
      </p:pic>
      <p:sp>
        <p:nvSpPr>
          <p:cNvPr id="22" name="TextBox 4"/>
          <p:cNvSpPr txBox="1"/>
          <p:nvPr userDrawn="1"/>
        </p:nvSpPr>
        <p:spPr>
          <a:xfrm>
            <a:off x="3047999" y="5743148"/>
            <a:ext cx="16498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1DBFF"/>
                </a:solidFill>
              </a:rPr>
              <a:t>@</a:t>
            </a:r>
            <a:r>
              <a:rPr lang="es-ES" dirty="0" err="1">
                <a:solidFill>
                  <a:srgbClr val="01DBFF"/>
                </a:solidFill>
              </a:rPr>
              <a:t>plainconcepts</a:t>
            </a:r>
            <a:endParaRPr lang="es-ES" dirty="0">
              <a:solidFill>
                <a:srgbClr val="01DBFF"/>
              </a:solidFill>
            </a:endParaRPr>
          </a:p>
        </p:txBody>
      </p:sp>
      <p:sp>
        <p:nvSpPr>
          <p:cNvPr id="25" name="TextBox 6"/>
          <p:cNvSpPr txBox="1"/>
          <p:nvPr userDrawn="1"/>
        </p:nvSpPr>
        <p:spPr>
          <a:xfrm>
            <a:off x="7162799" y="5743148"/>
            <a:ext cx="23214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1DBFF"/>
                </a:solidFill>
              </a:rPr>
              <a:t>www.plainconcepts.com</a:t>
            </a:r>
          </a:p>
        </p:txBody>
      </p:sp>
    </p:spTree>
    <p:extLst>
      <p:ext uri="{BB962C8B-B14F-4D97-AF65-F5344CB8AC3E}">
        <p14:creationId xmlns:p14="http://schemas.microsoft.com/office/powerpoint/2010/main" val="2814049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532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4661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_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2084176"/>
            <a:ext cx="9860672" cy="899665"/>
          </a:xfrm>
        </p:spPr>
        <p:txBody>
          <a:bodyPr/>
          <a:lstStyle>
            <a:lvl1pPr marL="276702" indent="-276702">
              <a:tabLst>
                <a:tab pos="276702" algn="l"/>
              </a:tabLst>
              <a:defRPr sz="587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6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0818531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942" y="386780"/>
            <a:ext cx="1694116" cy="28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169944" y="701083"/>
            <a:ext cx="18521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400" b="0" dirty="0">
                <a:solidFill>
                  <a:srgbClr val="00D0FF"/>
                </a:solidFill>
              </a:rPr>
              <a:t>www.plainconcepts.com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26755" y="2775999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MADRID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609" y="1660937"/>
            <a:ext cx="657692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548095" y="3155308"/>
            <a:ext cx="2536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Paseo de la Castellana 163, 10º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28046 Madrid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91 5346 836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234127" y="2775999"/>
            <a:ext cx="933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BILBAO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08159" y="3155308"/>
            <a:ext cx="25439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Ledesma 10-bis, Planta 3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dpto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2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48001 Bilbao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94 6073 371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006630" y="2775999"/>
            <a:ext cx="148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BARCELONA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551523" y="3155308"/>
            <a:ext cx="2418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Av. Josep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Tarradellas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10, 6º 1ª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08029 Barcelona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93 3607 114</a:t>
            </a:r>
          </a:p>
        </p:txBody>
      </p:sp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371" y="1660937"/>
            <a:ext cx="779241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706329" y="277599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SEVILLA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30714" y="3155308"/>
            <a:ext cx="22640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Avenida de la innovación s/n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Edificio Renta Sevilla, 3º A</a:t>
            </a:r>
          </a:p>
          <a:p>
            <a:pPr algn="ctr"/>
            <a:r>
              <a:rPr lang="es-ES" sz="14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41020 Sevilla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3186" y="1516937"/>
            <a:ext cx="476000" cy="1224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2624632" y="5027249"/>
            <a:ext cx="83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DUBAI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876254" y="5427359"/>
            <a:ext cx="2327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Dubai Internet City. Building 1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73030 Dubai. EAU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(+971) 4 551 6653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6" name="Graphic 25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8367" y="3902874"/>
            <a:ext cx="422886" cy="1100962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5485261" y="5027249"/>
            <a:ext cx="117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LONDON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104612" y="5427359"/>
            <a:ext cx="1935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Impact Hub Kings Cross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24B York Way, N1 9AB 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London. UK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492265" y="5027249"/>
            <a:ext cx="100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SEATTLE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14474" y="5427359"/>
            <a:ext cx="1959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1511, Third Ave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Seattle WA 98101. USA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(+1) 206 708 1285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1" name="Graphic 30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5997" y="3923836"/>
            <a:ext cx="692952" cy="1080000"/>
          </a:xfrm>
          <a:prstGeom prst="rect">
            <a:avLst/>
          </a:prstGeom>
        </p:spPr>
      </p:pic>
      <p:pic>
        <p:nvPicPr>
          <p:cNvPr id="32" name="Graphic 31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7625" y="3923836"/>
            <a:ext cx="833145" cy="108000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4127" y="1900932"/>
            <a:ext cx="1057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64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6373863" y="4055458"/>
            <a:ext cx="4640867" cy="987107"/>
          </a:xfrm>
        </p:spPr>
        <p:txBody>
          <a:bodyPr/>
          <a:lstStyle>
            <a:lvl1pPr>
              <a:defRPr b="0">
                <a:solidFill>
                  <a:srgbClr val="00D0FF"/>
                </a:solidFill>
              </a:defRPr>
            </a:lvl1pPr>
          </a:lstStyle>
          <a:p>
            <a:r>
              <a:rPr lang="en-US" dirty="0"/>
              <a:t>Event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6784" y="2938971"/>
            <a:ext cx="4320000" cy="7344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6507734" y="4047771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o"/>
          <p:cNvSpPr/>
          <p:nvPr userDrawn="1"/>
        </p:nvSpPr>
        <p:spPr>
          <a:xfrm>
            <a:off x="5885970" y="841786"/>
            <a:ext cx="5403970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4240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942" y="386780"/>
            <a:ext cx="1694116" cy="28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169944" y="701083"/>
            <a:ext cx="18521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400" b="0" dirty="0">
                <a:solidFill>
                  <a:srgbClr val="00D0FF"/>
                </a:solidFill>
              </a:rPr>
              <a:t>www.plainconcepts.com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831308" y="4135272"/>
            <a:ext cx="2442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0" dirty="0">
                <a:solidFill>
                  <a:srgbClr val="01DBFF"/>
                </a:solidFill>
              </a:rPr>
              <a:t>BILBAO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053385" y="4888577"/>
            <a:ext cx="4326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Ledesma 10-bis, Planta 3 </a:t>
            </a:r>
            <a:r>
              <a:rPr lang="es-E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dpto</a:t>
            </a:r>
            <a:r>
              <a:rPr lang="es-E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2</a:t>
            </a:r>
          </a:p>
          <a:p>
            <a:pPr algn="ctr"/>
            <a:r>
              <a:rPr lang="es-E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48001 Bilbao</a:t>
            </a:r>
          </a:p>
          <a:p>
            <a:pPr algn="ctr"/>
            <a:r>
              <a:rPr lang="es-E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94 6073 371</a:t>
            </a:r>
          </a:p>
        </p:txBody>
      </p:sp>
      <p:pic>
        <p:nvPicPr>
          <p:cNvPr id="3" name="Graphic 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7604" y="1427667"/>
            <a:ext cx="3263422" cy="24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34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29267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3120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352" y="5393531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4466" y="334708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87209" y="1675119"/>
            <a:ext cx="9522823" cy="4510528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2843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+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0576" y="2085174"/>
            <a:ext cx="10665070" cy="3657600"/>
          </a:xfrm>
        </p:spPr>
        <p:txBody>
          <a:bodyPr>
            <a:normAutofit/>
          </a:bodyPr>
          <a:lstStyle>
            <a:lvl1pPr marL="285750" indent="-285750"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</a:t>
            </a:r>
            <a:r>
              <a:rPr lang="en-US" dirty="0" err="1"/>
              <a:t>dsd</a:t>
            </a:r>
            <a:endParaRPr lang="en-US" dirty="0"/>
          </a:p>
          <a:p>
            <a:pPr lvl="1"/>
            <a:r>
              <a:rPr lang="en-US" dirty="0"/>
              <a:t>Sds</a:t>
            </a:r>
          </a:p>
          <a:p>
            <a:pPr lvl="1"/>
            <a:r>
              <a:rPr lang="en-US" dirty="0" err="1"/>
              <a:t>ss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60578" y="666573"/>
            <a:ext cx="10665068" cy="991312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13" y="5161336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79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lainMarca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14" y="43914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596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14" y="43914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06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352" y="5393531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4466" y="334708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5138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352" y="5393531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44466" y="334708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87209" y="1675119"/>
            <a:ext cx="9522823" cy="4510528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9338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352" y="5393531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68527" y="946672"/>
            <a:ext cx="5646752" cy="570009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21" name="Graphic 2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19" y="6469290"/>
            <a:ext cx="1044000" cy="177480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6096000" y="567328"/>
            <a:ext cx="0" cy="5690731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4049856" y="401611"/>
            <a:ext cx="1869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rgbClr val="00D0FF"/>
                </a:solidFill>
              </a:rPr>
              <a:t>Agenda</a:t>
            </a:r>
            <a:endParaRPr lang="es-ES" b="1" dirty="0">
              <a:solidFill>
                <a:srgbClr val="00D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7191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503" y="5381053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6333" y="370801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96678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918" y="2056277"/>
            <a:ext cx="9522823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04621" y="515179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918" y="5321342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692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761" y="1947988"/>
            <a:ext cx="9522823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44464" y="406890"/>
            <a:ext cx="9514119" cy="766355"/>
          </a:xfr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372" y="5345405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9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0"/>
            <a:ext cx="5668409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7" y="1140822"/>
            <a:ext cx="5659705" cy="766355"/>
          </a:xfr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785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columna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0" name="Rectangle 9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00" y="0"/>
            <a:ext cx="11520000" cy="1143000"/>
          </a:xfrm>
        </p:spPr>
        <p:txBody>
          <a:bodyPr>
            <a:normAutofit/>
          </a:bodyPr>
          <a:lstStyle>
            <a:lvl1pPr>
              <a:defRPr sz="4267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1600201"/>
            <a:ext cx="11424640" cy="4525963"/>
          </a:xfrm>
        </p:spPr>
        <p:txBody>
          <a:bodyPr/>
          <a:lstStyle>
            <a:lvl1pPr marL="457189" indent="-457189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667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4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600160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220974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666933" indent="-22859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2" name="Rectangle 11"/>
          <p:cNvSpPr/>
          <p:nvPr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5" name="Rectangle 14"/>
          <p:cNvSpPr/>
          <p:nvPr userDrawn="1"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39750792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bilba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4" y="-749046"/>
            <a:ext cx="6346935" cy="6346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03" y="1940092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177157" y="2777659"/>
            <a:ext cx="31582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17212D"/>
                </a:solidFill>
                <a:latin typeface="Raleway"/>
                <a:hlinkClick r:id="rId5"/>
              </a:rPr>
              <a:t>Info@plainconcepts.com</a:t>
            </a:r>
            <a:endParaRPr lang="es-ES" sz="2000" dirty="0">
              <a:solidFill>
                <a:srgbClr val="17212D"/>
              </a:solidFill>
              <a:latin typeface="Raleway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17212D"/>
                </a:solidFill>
                <a:latin typeface="Raleway"/>
              </a:rPr>
              <a:t>Nervión 3, Planta 6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17212D"/>
                </a:solidFill>
                <a:latin typeface="Raleway"/>
              </a:rPr>
              <a:t>48001 Bilbao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solidFill>
                  <a:srgbClr val="17212D"/>
                </a:solidFill>
                <a:latin typeface="Raleway"/>
              </a:rPr>
              <a:t>+34 94 6008 168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8453758" y="2075490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DBFF"/>
                </a:solidFill>
                <a:latin typeface="Raleway"/>
              </a:rPr>
              <a:t>Bilbao</a:t>
            </a:r>
            <a:endParaRPr lang="es-ES" dirty="0">
              <a:solidFill>
                <a:srgbClr val="00DBFF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02498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14" y="43914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562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5" y="466116"/>
            <a:ext cx="5077548" cy="5077548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871910" y="3530663"/>
            <a:ext cx="4947734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600" b="0" cap="all" baseline="0">
                <a:solidFill>
                  <a:srgbClr val="00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r>
              <a:rPr lang="es-ES" sz="1800" dirty="0" err="1"/>
              <a:t>text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4236600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32">
          <p15:clr>
            <a:srgbClr val="FBAE40"/>
          </p15:clr>
        </p15:guide>
        <p15:guide id="2" pos="719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955800" y="3106728"/>
            <a:ext cx="7939949" cy="461665"/>
          </a:xfrm>
        </p:spPr>
        <p:txBody>
          <a:bodyPr anchor="ctr">
            <a:spAutoFit/>
          </a:bodyPr>
          <a:lstStyle>
            <a:lvl1pPr marL="0" indent="0" algn="l">
              <a:buNone/>
              <a:defRPr sz="2400" cap="all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4827600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632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3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4827600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1526" y="1140822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7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nen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89910" y="962009"/>
            <a:ext cx="3828286" cy="504000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10" name="Picture 9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6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8256" y="3821463"/>
            <a:ext cx="5244092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258256" y="1650687"/>
            <a:ext cx="5244091" cy="890635"/>
          </a:xfrm>
        </p:spPr>
        <p:txBody>
          <a:bodyPr/>
          <a:lstStyle>
            <a:lvl1pPr algn="l">
              <a:defRPr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347" y="6450172"/>
            <a:ext cx="1044000" cy="17748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5368770" y="289253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258256" y="2931584"/>
            <a:ext cx="2850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43536D"/>
                </a:solidFill>
              </a:rPr>
              <a:t>Agile Developer</a:t>
            </a:r>
          </a:p>
        </p:txBody>
      </p:sp>
    </p:spTree>
    <p:extLst>
      <p:ext uri="{BB962C8B-B14F-4D97-AF65-F5344CB8AC3E}">
        <p14:creationId xmlns:p14="http://schemas.microsoft.com/office/powerpoint/2010/main" val="2195223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0"/>
            <a:ext cx="9522823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6" y="1140822"/>
            <a:ext cx="9514119" cy="766355"/>
          </a:xfrm>
        </p:spPr>
        <p:txBody>
          <a:bodyPr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3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0"/>
            <a:ext cx="5107577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7" y="1140822"/>
            <a:ext cx="5659705" cy="766355"/>
          </a:xfr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7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05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4827600"/>
            <a:ext cx="2335672" cy="2335672"/>
          </a:xfrm>
          <a:prstGeom prst="rect">
            <a:avLst/>
          </a:prstGeom>
        </p:spPr>
      </p:pic>
      <p:sp>
        <p:nvSpPr>
          <p:cNvPr id="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902033" y="2646375"/>
            <a:ext cx="4791456" cy="682751"/>
          </a:xfrm>
        </p:spPr>
        <p:txBody>
          <a:bodyPr anchor="ctr">
            <a:noAutofit/>
          </a:bodyPr>
          <a:lstStyle>
            <a:lvl1pPr marL="0" indent="0">
              <a:buNone/>
              <a:defRPr sz="4800" cap="all" baseline="0">
                <a:solidFill>
                  <a:schemeClr val="bg2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Gracias!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902033" y="3398850"/>
            <a:ext cx="4791456" cy="2137654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rgbClr val="01DBFF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adicional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523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3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pic>
        <p:nvPicPr>
          <p:cNvPr id="6" name="Picture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r="3520"/>
          <a:stretch>
            <a:fillRect/>
          </a:stretch>
        </p:blipFill>
        <p:spPr>
          <a:xfrm>
            <a:off x="10730042" y="5722811"/>
            <a:ext cx="1247516" cy="9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101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48611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62939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430002" y="6477875"/>
            <a:ext cx="761998" cy="380126"/>
          </a:xfrm>
          <a:prstGeom prst="rect">
            <a:avLst/>
          </a:prstGeom>
        </p:spPr>
        <p:txBody>
          <a:bodyPr/>
          <a:lstStyle/>
          <a:p>
            <a:fld id="{4CED8391-71CF-4FD3-A093-40D26DE2D47C}" type="slidenum">
              <a:rPr lang="en-US" smtClean="0">
                <a:solidFill>
                  <a:srgbClr val="00188F"/>
                </a:solidFill>
              </a:rPr>
              <a:pPr/>
              <a:t>‹#›</a:t>
            </a:fld>
            <a:endParaRPr lang="en-US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38629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88785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562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647788" y="1189176"/>
            <a:ext cx="6274974" cy="2055306"/>
          </a:xfrm>
        </p:spPr>
        <p:txBody>
          <a:bodyPr wrap="square"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0393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nent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022" y="2918750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653023" y="1627866"/>
            <a:ext cx="3362258" cy="890635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28677" y="1890584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8763536" y="2574702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653022" y="2613749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43536D"/>
                </a:solidFill>
              </a:rPr>
              <a:t>UX DESIGNER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2640608" y="2925515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263" y="1897349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7" name="Straight Connector 11"/>
          <p:cNvCxnSpPr>
            <a:cxnSpLocks/>
          </p:cNvCxnSpPr>
          <p:nvPr userDrawn="1"/>
        </p:nvCxnSpPr>
        <p:spPr>
          <a:xfrm>
            <a:off x="2751122" y="258146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2"/>
          <p:cNvSpPr txBox="1"/>
          <p:nvPr userDrawn="1"/>
        </p:nvSpPr>
        <p:spPr>
          <a:xfrm>
            <a:off x="2640608" y="2620514"/>
            <a:ext cx="1141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43536D"/>
                </a:solidFill>
              </a:rPr>
              <a:t>DEVELOPER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40608" y="1896201"/>
            <a:ext cx="3362258" cy="61595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3536D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Nombre Apellido</a:t>
            </a:r>
          </a:p>
        </p:txBody>
      </p:sp>
    </p:spTree>
    <p:extLst>
      <p:ext uri="{BB962C8B-B14F-4D97-AF65-F5344CB8AC3E}">
        <p14:creationId xmlns:p14="http://schemas.microsoft.com/office/powerpoint/2010/main" val="14241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3370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5232" y="1639010"/>
            <a:ext cx="11684648" cy="4969948"/>
          </a:xfrm>
        </p:spPr>
        <p:txBody>
          <a:bodyPr/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r>
              <a:rPr lang="pl-PL" dirty="0"/>
              <a:t> Master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styles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5356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6221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2" y="1189178"/>
            <a:ext cx="11653523" cy="2184808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36205" indent="0">
              <a:buNone/>
              <a:defRPr>
                <a:solidFill>
                  <a:schemeClr val="bg1"/>
                </a:solidFill>
              </a:defRPr>
            </a:lvl2pPr>
            <a:lvl3pPr>
              <a:defRPr sz="2353">
                <a:solidFill>
                  <a:schemeClr val="bg1"/>
                </a:solidFill>
              </a:defRPr>
            </a:lvl3pPr>
            <a:lvl4pPr>
              <a:defRPr sz="1961">
                <a:solidFill>
                  <a:schemeClr val="bg1"/>
                </a:solidFill>
              </a:defRPr>
            </a:lvl4pPr>
            <a:lvl5pPr>
              <a:defRPr sz="196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08278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53747" y="1189186"/>
            <a:ext cx="7769017" cy="2052030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69244" y="1554113"/>
            <a:ext cx="3585700" cy="3586208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7382300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07855" y="1198491"/>
            <a:ext cx="8210277" cy="1753279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42749" y="360098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42749" y="3167848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07855" y="4049998"/>
            <a:ext cx="8210277" cy="1753279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685396" y="3167849"/>
            <a:ext cx="8210277" cy="8328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07855" y="360107"/>
            <a:ext cx="8210277" cy="8328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6397237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5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47589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097557" y="10"/>
            <a:ext cx="6094444" cy="68561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5602592" cy="1801436"/>
          </a:xfrm>
          <a:noFill/>
        </p:spPr>
        <p:txBody>
          <a:bodyPr lIns="146304" tIns="91440" rIns="146304" bIns="91440" anchor="t" anchorCtr="0"/>
          <a:lstStyle>
            <a:lvl1pPr>
              <a:defRPr sz="5295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313567363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097557" y="10"/>
            <a:ext cx="6094444" cy="68561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5602592" cy="1801436"/>
          </a:xfrm>
          <a:noFill/>
        </p:spPr>
        <p:txBody>
          <a:bodyPr lIns="146304" tIns="91440" rIns="146304" bIns="91440" anchor="t" anchorCtr="0"/>
          <a:lstStyle>
            <a:lvl1pPr>
              <a:defRPr sz="5295" spc="-98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7317420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2100470"/>
            <a:ext cx="9720471" cy="3438939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695" y="6450172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3" y="1189186"/>
            <a:ext cx="11653523" cy="2052030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36141" indent="0">
              <a:buNone/>
              <a:defRPr>
                <a:solidFill>
                  <a:schemeClr val="bg1"/>
                </a:solidFill>
              </a:defRPr>
            </a:lvl2pPr>
            <a:lvl3pPr marL="560234" indent="0">
              <a:buNone/>
              <a:defRPr>
                <a:solidFill>
                  <a:schemeClr val="bg1"/>
                </a:solidFill>
              </a:defRPr>
            </a:lvl3pPr>
            <a:lvl4pPr marL="784328" indent="0">
              <a:buNone/>
              <a:defRPr>
                <a:solidFill>
                  <a:schemeClr val="bg1"/>
                </a:solidFill>
              </a:defRPr>
            </a:lvl4pPr>
            <a:lvl5pPr marL="100842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330923491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3" y="1189186"/>
            <a:ext cx="11653523" cy="2052030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4969589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5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1562" y="1337045"/>
            <a:ext cx="5378547" cy="19311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67217A"/>
                </a:solidFill>
              </a:defRPr>
            </a:lvl1pPr>
            <a:lvl2pPr marL="0" indent="0">
              <a:buNone/>
              <a:defRPr sz="1961"/>
            </a:lvl2pPr>
            <a:lvl3pPr marL="227206" indent="0">
              <a:buNone/>
              <a:tabLst/>
              <a:defRPr sz="1961"/>
            </a:lvl3pPr>
            <a:lvl4pPr marL="451300" indent="0">
              <a:buNone/>
              <a:defRPr/>
            </a:lvl4pPr>
            <a:lvl5pPr marL="67228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6535" y="1337045"/>
            <a:ext cx="5378547" cy="19311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67217A"/>
                </a:solidFill>
              </a:defRPr>
            </a:lvl1pPr>
            <a:lvl2pPr marL="0" indent="0">
              <a:buNone/>
              <a:defRPr sz="1961"/>
            </a:lvl2pPr>
            <a:lvl3pPr marL="227206" indent="0">
              <a:buNone/>
              <a:tabLst/>
              <a:defRPr sz="1961"/>
            </a:lvl3pPr>
            <a:lvl4pPr marL="451300" indent="0">
              <a:buNone/>
              <a:defRPr/>
            </a:lvl4pPr>
            <a:lvl5pPr marL="67228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35738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2" y="1189182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793" indent="-236589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284" indent="-33620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31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89631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89631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</p:spTree>
    <p:extLst>
      <p:ext uri="{BB962C8B-B14F-4D97-AF65-F5344CB8AC3E}">
        <p14:creationId xmlns:p14="http://schemas.microsoft.com/office/powerpoint/2010/main" val="150740315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3" y="1635896"/>
            <a:ext cx="2689274" cy="4931036"/>
          </a:xfrm>
        </p:spPr>
        <p:txBody>
          <a:bodyPr>
            <a:noAutofit/>
          </a:bodyPr>
          <a:lstStyle>
            <a:lvl1pPr marL="336205" indent="-33620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3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569974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365884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11" indent="0">
              <a:buNone/>
              <a:tabLst/>
              <a:defRPr sz="1961"/>
            </a:lvl3pPr>
            <a:lvl4pPr marL="451311" indent="0">
              <a:buNone/>
              <a:defRPr/>
            </a:lvl4pPr>
            <a:lvl5pPr marL="67229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11" indent="0">
              <a:buNone/>
              <a:tabLst/>
              <a:defRPr sz="1961"/>
            </a:lvl3pPr>
            <a:lvl4pPr marL="451311" indent="0">
              <a:buNone/>
              <a:defRPr/>
            </a:lvl4pPr>
            <a:lvl5pPr marL="67229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812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9958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85462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6" indent="0">
              <a:buNone/>
              <a:defRPr/>
            </a:lvl3pPr>
            <a:lvl4pPr marL="336172" indent="0">
              <a:buNone/>
              <a:defRPr/>
            </a:lvl4pPr>
            <a:lvl5pPr marL="5042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73158" cy="622096"/>
          </a:xfrm>
          <a:prstGeom prst="rect">
            <a:avLst/>
          </a:prstGeom>
          <a:noFill/>
        </p:spPr>
        <p:txBody>
          <a:bodyPr wrap="none" lIns="179308" tIns="143446" rIns="179308" bIns="143446" rtlCol="0">
            <a:spAutoFit/>
          </a:bodyPr>
          <a:lstStyle/>
          <a:p>
            <a:pPr defTabSz="914565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604320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16" y="1189177"/>
            <a:ext cx="11473969" cy="1931322"/>
          </a:xfrm>
        </p:spPr>
        <p:txBody>
          <a:bodyPr lIns="164592" rIns="164592"/>
          <a:lstStyle>
            <a:lvl1pPr marL="0" indent="0">
              <a:buNone/>
              <a:defRPr sz="353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168086" indent="0">
              <a:buNone/>
              <a:defRPr/>
            </a:lvl3pPr>
            <a:lvl4pPr marL="336172" indent="0">
              <a:buNone/>
              <a:defRPr/>
            </a:lvl4pPr>
            <a:lvl5pPr marL="5042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335719" y="6182496"/>
            <a:ext cx="2973158" cy="622096"/>
          </a:xfrm>
          <a:prstGeom prst="rect">
            <a:avLst/>
          </a:prstGeom>
          <a:noFill/>
        </p:spPr>
        <p:txBody>
          <a:bodyPr wrap="none" lIns="179308" tIns="143446" rIns="179308" bIns="143446" rtlCol="0">
            <a:spAutoFit/>
          </a:bodyPr>
          <a:lstStyle/>
          <a:p>
            <a:pPr defTabSz="914565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#dotNETSpain2015</a:t>
            </a:r>
            <a:endParaRPr lang="es-ES" sz="2353" dirty="0" err="1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477989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2100470"/>
            <a:ext cx="9720471" cy="3438939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133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9017" y="3877272"/>
            <a:ext cx="8367343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75840"/>
            <a:ext cx="9562678" cy="1801436"/>
          </a:xfrm>
          <a:noFill/>
        </p:spPr>
        <p:txBody>
          <a:bodyPr lIns="146304" tIns="91440" rIns="146304" bIns="91440" anchor="t" anchorCtr="0"/>
          <a:lstStyle>
            <a:lvl1pPr>
              <a:defRPr sz="4706" spc="-74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97670" y="6118623"/>
            <a:ext cx="1674027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5" y="2084173"/>
            <a:ext cx="9860672" cy="1793104"/>
          </a:xfrm>
        </p:spPr>
        <p:txBody>
          <a:bodyPr/>
          <a:lstStyle>
            <a:lvl1pPr>
              <a:defRPr sz="470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4888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ranklin Gothic Heavy" panose="020B09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1"/>
            <a:ext cx="4480560" cy="1412028"/>
          </a:xfrm>
        </p:spPr>
        <p:txBody>
          <a:bodyPr/>
          <a:lstStyle>
            <a:lvl1pPr>
              <a:defRPr sz="1800">
                <a:latin typeface="Franklin Gothic Demi" panose="020B0703020102020204" pitchFamily="34" charset="0"/>
              </a:defRPr>
            </a:lvl1pPr>
            <a:lvl2pPr>
              <a:defRPr sz="1600">
                <a:latin typeface="Franklin Gothic Demi" panose="020B0703020102020204" pitchFamily="34" charset="0"/>
              </a:defRPr>
            </a:lvl2pPr>
            <a:lvl3pPr>
              <a:defRPr sz="1400">
                <a:latin typeface="Franklin Gothic Demi" panose="020B0703020102020204" pitchFamily="34" charset="0"/>
              </a:defRPr>
            </a:lvl3pPr>
            <a:lvl4pPr>
              <a:defRPr sz="1400">
                <a:latin typeface="Franklin Gothic Demi" panose="020B0703020102020204" pitchFamily="34" charset="0"/>
              </a:defRPr>
            </a:lvl4pPr>
            <a:lvl5pPr>
              <a:defRPr sz="1400">
                <a:latin typeface="Franklin Gothic Demi" panose="020B07030201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1"/>
            <a:ext cx="4480560" cy="1412028"/>
          </a:xfrm>
        </p:spPr>
        <p:txBody>
          <a:bodyPr/>
          <a:lstStyle>
            <a:lvl1pPr>
              <a:defRPr sz="1800">
                <a:latin typeface="Franklin Gothic Demi" panose="020B0703020102020204" pitchFamily="34" charset="0"/>
              </a:defRPr>
            </a:lvl1pPr>
            <a:lvl2pPr>
              <a:defRPr sz="1600">
                <a:latin typeface="Franklin Gothic Demi" panose="020B0703020102020204" pitchFamily="34" charset="0"/>
              </a:defRPr>
            </a:lvl2pPr>
            <a:lvl3pPr>
              <a:defRPr sz="1400">
                <a:latin typeface="Franklin Gothic Demi" panose="020B0703020102020204" pitchFamily="34" charset="0"/>
              </a:defRPr>
            </a:lvl3pPr>
            <a:lvl4pPr>
              <a:defRPr sz="1400">
                <a:latin typeface="Franklin Gothic Demi" panose="020B0703020102020204" pitchFamily="34" charset="0"/>
              </a:defRPr>
            </a:lvl4pPr>
            <a:lvl5pPr>
              <a:defRPr sz="1400">
                <a:latin typeface="Franklin Gothic Demi" panose="020B07030201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59442" y="998538"/>
            <a:ext cx="1904999" cy="365125"/>
          </a:xfrm>
          <a:prstGeom prst="rect">
            <a:avLst/>
          </a:prstGeom>
        </p:spPr>
        <p:txBody>
          <a:bodyPr/>
          <a:lstStyle/>
          <a:p>
            <a:fld id="{26BCA582-0533-4CBA-B71C-6EF9F07B244F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21240" y="4046538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54741" y="6172202"/>
            <a:ext cx="914400" cy="593725"/>
          </a:xfrm>
          <a:prstGeom prst="rect">
            <a:avLst/>
          </a:prstGeom>
        </p:spPr>
        <p:txBody>
          <a:bodyPr/>
          <a:lstStyle/>
          <a:p>
            <a:fld id="{AC4D69A7-25F3-45AC-B5BC-DBCCF5804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1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961" y="313420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+mj-lt"/>
                <a:cs typeface="HP Simplified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2" y="1584960"/>
            <a:ext cx="10823872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866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citi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06" y="1708157"/>
            <a:ext cx="1905000" cy="1905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853222" y="1242581"/>
            <a:ext cx="144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Barcelona</a:t>
            </a:r>
            <a:endParaRPr lang="es-ES" sz="18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8" y="1708157"/>
            <a:ext cx="19050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9" y="1708157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91" y="1708157"/>
            <a:ext cx="1905000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06" y="3371251"/>
            <a:ext cx="1905000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47" y="3371251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89" y="3371251"/>
            <a:ext cx="1905000" cy="1905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8"/>
            <a:ext cx="2335672" cy="233567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201671" y="1242580"/>
            <a:ext cx="992579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Bilbao</a:t>
            </a:r>
            <a:endParaRPr lang="es-ES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6314" y="5251199"/>
            <a:ext cx="960519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tx2"/>
                </a:solidFill>
                <a:latin typeface="+mj-lt"/>
              </a:rPr>
              <a:t>Dubai</a:t>
            </a:r>
            <a:endParaRPr lang="es-ES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119405" y="5251199"/>
            <a:ext cx="1194558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London</a:t>
            </a:r>
            <a:endParaRPr lang="es-ES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99882" y="1242579"/>
            <a:ext cx="1122423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Madrid</a:t>
            </a:r>
            <a:endParaRPr lang="es-ES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314812" y="5251200"/>
            <a:ext cx="106311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Seattle</a:t>
            </a:r>
            <a:endParaRPr lang="es-ES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478285" y="1249672"/>
            <a:ext cx="989373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</a:rPr>
              <a:t>Sevilla</a:t>
            </a:r>
            <a:endParaRPr lang="es-ES" sz="1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3827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solidFill>
          <a:srgbClr val="07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lainMarca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14" y="43915"/>
            <a:ext cx="6770173" cy="67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924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8"/>
            <a:ext cx="2335672" cy="23356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1526" y="1140823"/>
            <a:ext cx="9514119" cy="766355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97650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8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5855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1"/>
            <a:ext cx="5107577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86" indent="-380995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80" indent="-304795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73" indent="-304795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63" indent="-304795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8" y="1140823"/>
            <a:ext cx="5659705" cy="766355"/>
          </a:xfr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8"/>
            <a:ext cx="2335672" cy="233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65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823" y="2681921"/>
            <a:ext cx="5107577" cy="3030903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86" indent="-380995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80" indent="-304795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73" indent="-304795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63" indent="-304795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911528" y="1140823"/>
            <a:ext cx="5659705" cy="766355"/>
          </a:xfr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8"/>
            <a:ext cx="2335672" cy="2335672"/>
          </a:xfrm>
          <a:prstGeom prst="rect">
            <a:avLst/>
          </a:prstGeom>
        </p:spPr>
      </p:pic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620000" y="0"/>
            <a:ext cx="4572000" cy="727892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757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2100470"/>
            <a:ext cx="9720471" cy="3438939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2760" y="6538912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5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 citi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06" y="1708157"/>
            <a:ext cx="1905000" cy="1905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853222" y="1242580"/>
            <a:ext cx="1598515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17212D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Barcelona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17212D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08" y="1708157"/>
            <a:ext cx="19050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9" y="1708157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91" y="1708157"/>
            <a:ext cx="1905000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06" y="3371251"/>
            <a:ext cx="1905000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47" y="3371251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89" y="3371251"/>
            <a:ext cx="1905000" cy="1905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" y="4828048"/>
            <a:ext cx="2335672" cy="233567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201671" y="1242580"/>
            <a:ext cx="1056700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17212D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Bilbao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17212D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116314" y="5251199"/>
            <a:ext cx="1003801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2D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Dubai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17212D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119405" y="5251199"/>
            <a:ext cx="1233030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17212D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London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17212D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99882" y="1242579"/>
            <a:ext cx="114326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17212D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Madrid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17212D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314813" y="5251200"/>
            <a:ext cx="1160895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17212D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Seattle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17212D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478285" y="1249672"/>
            <a:ext cx="1107996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17212D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Sevilla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17212D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8548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peak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53748" y="1189185"/>
            <a:ext cx="7769017" cy="2055499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5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41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37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34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69244" y="1554113"/>
            <a:ext cx="3585700" cy="3586208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096305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peak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07856" y="1198492"/>
            <a:ext cx="8210277" cy="1756763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5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41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37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34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42749" y="360098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42749" y="3167848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07856" y="4050000"/>
            <a:ext cx="8210277" cy="1756763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5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41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37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34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685397" y="3167849"/>
            <a:ext cx="8210277" cy="8328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36145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41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37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34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07856" y="360108"/>
            <a:ext cx="8210277" cy="8328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36145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41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37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34" marR="0" indent="0" algn="l" defTabSz="9145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6931398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2"/>
            <a:ext cx="11151917" cy="747897"/>
          </a:xfrm>
        </p:spPr>
        <p:txBody>
          <a:bodyPr/>
          <a:lstStyle>
            <a:lvl1pPr>
              <a:defRPr sz="5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1125096"/>
          </a:xfrm>
        </p:spPr>
        <p:txBody>
          <a:bodyPr/>
          <a:lstStyle>
            <a:lvl1pPr marL="3174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3999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4" indent="0">
              <a:spcBef>
                <a:spcPts val="0"/>
              </a:spcBef>
              <a:buSzPct val="80000"/>
              <a:buFont typeface="Arial" pitchFamily="34" charset="0"/>
              <a:buNone/>
              <a:defRPr sz="1999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525" indent="-40310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501" indent="-3459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0955" indent="-336453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6798073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362" y="1097281"/>
            <a:ext cx="11284904" cy="2606040"/>
          </a:xfrm>
        </p:spPr>
        <p:txBody>
          <a:bodyPr anchor="b"/>
          <a:lstStyle>
            <a:lvl1pPr algn="l">
              <a:defRPr sz="6000" baseline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362" y="3789999"/>
            <a:ext cx="11284904" cy="513457"/>
          </a:xfrm>
        </p:spPr>
        <p:txBody>
          <a:bodyPr/>
          <a:lstStyle>
            <a:lvl1pPr marL="0" indent="0" algn="l">
              <a:buNone/>
              <a:defRPr sz="2400" b="1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5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2" indent="0" algn="ctr">
              <a:buNone/>
              <a:defRPr sz="1600"/>
            </a:lvl5pPr>
            <a:lvl6pPr marL="2286027" indent="0" algn="ctr">
              <a:buNone/>
              <a:defRPr sz="1600"/>
            </a:lvl6pPr>
            <a:lvl7pPr marL="2743233" indent="0" algn="ctr">
              <a:buNone/>
              <a:defRPr sz="1600"/>
            </a:lvl7pPr>
            <a:lvl8pPr marL="3200438" indent="0" algn="ctr">
              <a:buNone/>
              <a:defRPr sz="1600"/>
            </a:lvl8pPr>
            <a:lvl9pPr marL="3657643" indent="0" algn="ctr">
              <a:buNone/>
              <a:defRPr sz="1600"/>
            </a:lvl9pPr>
          </a:lstStyle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67361" y="5176521"/>
            <a:ext cx="1808480" cy="343936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Company /</a:t>
            </a:r>
            <a:r>
              <a:rPr lang="es-ES" dirty="0" err="1"/>
              <a:t>Community</a:t>
            </a:r>
            <a:r>
              <a:rPr lang="es-ES" dirty="0"/>
              <a:t> Logo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2377441" y="5176521"/>
            <a:ext cx="1808480" cy="343936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Company /</a:t>
            </a:r>
            <a:r>
              <a:rPr lang="es-ES" dirty="0" err="1"/>
              <a:t>Community</a:t>
            </a:r>
            <a:r>
              <a:rPr lang="es-ES" dirty="0"/>
              <a:t> Logo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467362" y="4261292"/>
            <a:ext cx="11284904" cy="4857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89678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810438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30778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87335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07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8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mn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80" y="6450172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4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702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62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0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86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30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45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2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4196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9731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8712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34" Type="http://schemas.openxmlformats.org/officeDocument/2006/relationships/image" Target="../media/image40.pn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8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image" Target="../media/image3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85" y="6356350"/>
            <a:ext cx="186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55" r:id="rId2"/>
    <p:sldLayoutId id="2147483745" r:id="rId3"/>
    <p:sldLayoutId id="2147483746" r:id="rId4"/>
    <p:sldLayoutId id="2147483747" r:id="rId5"/>
    <p:sldLayoutId id="2147483679" r:id="rId6"/>
    <p:sldLayoutId id="2147483757" r:id="rId7"/>
    <p:sldLayoutId id="2147483748" r:id="rId8"/>
    <p:sldLayoutId id="2147483762" r:id="rId9"/>
    <p:sldLayoutId id="2147483749" r:id="rId10"/>
    <p:sldLayoutId id="2147483750" r:id="rId11"/>
    <p:sldLayoutId id="2147483751" r:id="rId12"/>
    <p:sldLayoutId id="2147483697" r:id="rId13"/>
    <p:sldLayoutId id="2147483754" r:id="rId14"/>
    <p:sldLayoutId id="2147483756" r:id="rId15"/>
    <p:sldLayoutId id="2147483758" r:id="rId16"/>
    <p:sldLayoutId id="2147483759" r:id="rId17"/>
    <p:sldLayoutId id="2147483761" r:id="rId18"/>
    <p:sldLayoutId id="2147483809" r:id="rId19"/>
    <p:sldLayoutId id="2147483898" r:id="rId20"/>
    <p:sldLayoutId id="2147483832" r:id="rId21"/>
    <p:sldLayoutId id="2147483833" r:id="rId22"/>
    <p:sldLayoutId id="2147483884" r:id="rId23"/>
    <p:sldLayoutId id="2147483946" r:id="rId24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18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6" r:id="rId2"/>
    <p:sldLayoutId id="2147483769" r:id="rId3"/>
    <p:sldLayoutId id="2147483808" r:id="rId4"/>
    <p:sldLayoutId id="2147483807" r:id="rId5"/>
    <p:sldLayoutId id="2147483770" r:id="rId6"/>
    <p:sldLayoutId id="2147483771" r:id="rId7"/>
    <p:sldLayoutId id="2147483772" r:id="rId8"/>
    <p:sldLayoutId id="2147483774" r:id="rId9"/>
    <p:sldLayoutId id="2147483778" r:id="rId10"/>
    <p:sldLayoutId id="2147483781" r:id="rId11"/>
    <p:sldLayoutId id="2147483784" r:id="rId12"/>
    <p:sldLayoutId id="2147483785" r:id="rId13"/>
    <p:sldLayoutId id="2147483786" r:id="rId14"/>
    <p:sldLayoutId id="2147483788" r:id="rId15"/>
    <p:sldLayoutId id="2147483790" r:id="rId16"/>
    <p:sldLayoutId id="2147483793" r:id="rId17"/>
    <p:sldLayoutId id="2147483794" r:id="rId18"/>
    <p:sldLayoutId id="2147483828" r:id="rId19"/>
    <p:sldLayoutId id="2147483830" r:id="rId20"/>
    <p:sldLayoutId id="2147483831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96" r:id="rId27"/>
  </p:sldLayoutIdLst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Raleway Ligh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9023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208750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78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</p:sldLayoutIdLst>
  <p:transition>
    <p:fade/>
  </p:transition>
  <p:txStyles>
    <p:titleStyle>
      <a:lvl1pPr algn="l" defTabSz="914344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37" marR="0" indent="-336137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72676" marR="0" indent="-236541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19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09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00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46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9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92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64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4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6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9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2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33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0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8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20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87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2"/>
            <a:ext cx="6858623" cy="8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9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  <p:sldLayoutId id="2147483864" r:id="rId24"/>
    <p:sldLayoutId id="2147483865" r:id="rId25"/>
    <p:sldLayoutId id="2147483866" r:id="rId26"/>
    <p:sldLayoutId id="2147483867" r:id="rId27"/>
    <p:sldLayoutId id="2147483868" r:id="rId28"/>
    <p:sldLayoutId id="2147483869" r:id="rId29"/>
    <p:sldLayoutId id="2147483870" r:id="rId30"/>
    <p:sldLayoutId id="2147483872" r:id="rId31"/>
    <p:sldLayoutId id="2147483873" r:id="rId32"/>
  </p:sldLayoutIdLst>
  <p:transition>
    <p:fade/>
  </p:transition>
  <p:txStyles>
    <p:titleStyle>
      <a:lvl1pPr algn="l" defTabSz="914531" rtl="0" eaLnBrk="1" latinLnBrk="0" hangingPunct="1">
        <a:lnSpc>
          <a:spcPct val="90000"/>
        </a:lnSpc>
        <a:spcBef>
          <a:spcPct val="0"/>
        </a:spcBef>
        <a:buNone/>
        <a:defRPr lang="en-US" sz="4706" b="0" kern="1200" cap="none" spc="-10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205" marR="0" indent="-336205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793" marR="0" indent="-236589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478" marR="0" indent="-224136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615" marR="0" indent="-224136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752" marR="0" indent="-224136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959" indent="-228634" algn="l" defTabSz="91453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5" indent="-228634" algn="l" defTabSz="91453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9490" indent="-228634" algn="l" defTabSz="91453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757" indent="-228634" algn="l" defTabSz="91453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531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6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9061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8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593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858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8124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5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  <p:sldLayoutId id="2147483920" r:id="rId21"/>
    <p:sldLayoutId id="2147483921" r:id="rId22"/>
    <p:sldLayoutId id="2147483922" r:id="rId23"/>
    <p:sldLayoutId id="2147483923" r:id="rId24"/>
    <p:sldLayoutId id="2147483924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3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  <p:sldLayoutId id="2147483943" r:id="rId18"/>
    <p:sldLayoutId id="2147483944" r:id="rId19"/>
    <p:sldLayoutId id="2147483945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wsersync.io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reload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github.com/remy/nodemon" TargetMode="External"/><Relationship Id="rId4" Type="http://schemas.openxmlformats.org/officeDocument/2006/relationships/hyperlink" Target="https://www.npmjs.com/package/browser-refresh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xfive.co/blog/itcss-scalable-maintainable-css-architecture/" TargetMode="External"/><Relationship Id="rId13" Type="http://schemas.openxmlformats.org/officeDocument/2006/relationships/image" Target="../media/image80.png"/><Relationship Id="rId3" Type="http://schemas.openxmlformats.org/officeDocument/2006/relationships/hyperlink" Target="http://wiki.github.com/stubbornella/oocss" TargetMode="External"/><Relationship Id="rId7" Type="http://schemas.openxmlformats.org/officeDocument/2006/relationships/hyperlink" Target="https://github.com/inuitcss/inuitcss" TargetMode="Externa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smacss.com/" TargetMode="External"/><Relationship Id="rId11" Type="http://schemas.openxmlformats.org/officeDocument/2006/relationships/image" Target="../media/image78.png"/><Relationship Id="rId5" Type="http://schemas.openxmlformats.org/officeDocument/2006/relationships/hyperlink" Target="https://bem.info/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://bradfrost.com/blog/post/atomic-web-design/" TargetMode="External"/><Relationship Id="rId9" Type="http://schemas.openxmlformats.org/officeDocument/2006/relationships/hyperlink" Target="https://sass-guidelin.es/#architectur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hyperlink" Target="http://postcss.org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cssnext.io/" TargetMode="External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hyperlink" Target="https://github.com/postcss/autoprefixer" TargetMode="External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ass-guidelin.es/" TargetMode="External"/><Relationship Id="rId7" Type="http://schemas.openxmlformats.org/officeDocument/2006/relationships/hyperlink" Target="https://css-tricks.com/css-style-guides" TargetMode="External"/><Relationship Id="rId2" Type="http://schemas.openxmlformats.org/officeDocument/2006/relationships/hyperlink" Target="https://cssguidelin.es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github.com/dropbox/css-style-guide" TargetMode="External"/><Relationship Id="rId5" Type="http://schemas.openxmlformats.org/officeDocument/2006/relationships/hyperlink" Target="http://codeguide.co/" TargetMode="External"/><Relationship Id="rId4" Type="http://schemas.openxmlformats.org/officeDocument/2006/relationships/hyperlink" Target="https://github.com/necolas/idiomatic-cs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jmescuderojustel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raker/livingcss" TargetMode="External"/><Relationship Id="rId3" Type="http://schemas.openxmlformats.org/officeDocument/2006/relationships/hyperlink" Target="https://www.lightningdesignsystem.com/" TargetMode="External"/><Relationship Id="rId7" Type="http://schemas.openxmlformats.org/officeDocument/2006/relationships/hyperlink" Target="http://styleguide.devbproto.com/styleguide/" TargetMode="External"/><Relationship Id="rId2" Type="http://schemas.openxmlformats.org/officeDocument/2006/relationships/hyperlink" Target="http://styleguides.io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cumentcss.com/" TargetMode="External"/><Relationship Id="rId5" Type="http://schemas.openxmlformats.org/officeDocument/2006/relationships/hyperlink" Target="https://webdesignledger.com/29-online-style-guides" TargetMode="External"/><Relationship Id="rId10" Type="http://schemas.openxmlformats.org/officeDocument/2006/relationships/hyperlink" Target="http://patternlab.io/" TargetMode="External"/><Relationship Id="rId4" Type="http://schemas.openxmlformats.org/officeDocument/2006/relationships/hyperlink" Target="https://github.com/alexpate/awesome-design-systems" TargetMode="External"/><Relationship Id="rId9" Type="http://schemas.openxmlformats.org/officeDocument/2006/relationships/hyperlink" Target="http://warpspire.com/ks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2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3BAA1-401D-49B1-81DC-F447343D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PREPROCESADORES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EC5C2-3637-40A9-A392-6D2CDC73D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Nos ayudan a trabajar con CSS al añadirnos cierto dinamismo.</a:t>
            </a:r>
          </a:p>
          <a:p>
            <a:endParaRPr lang="es-ES" dirty="0"/>
          </a:p>
        </p:txBody>
      </p:sp>
      <p:pic>
        <p:nvPicPr>
          <p:cNvPr id="4" name="Picture 2" descr="http://lesscss.org/public/img/logo.png">
            <a:extLst>
              <a:ext uri="{FF2B5EF4-FFF2-40B4-BE49-F238E27FC236}">
                <a16:creationId xmlns:a16="http://schemas.microsoft.com/office/drawing/2014/main" id="{D03C4EB5-CA30-48C5-A24F-E5496142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96" y="3417744"/>
            <a:ext cx="2518893" cy="102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html5facil.com/wp-content/uploads/2014/03/stylus-logo1.png">
            <a:extLst>
              <a:ext uri="{FF2B5EF4-FFF2-40B4-BE49-F238E27FC236}">
                <a16:creationId xmlns:a16="http://schemas.microsoft.com/office/drawing/2014/main" id="{BB1D1B26-0460-490C-8BC7-0B3C8525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519" y="3059953"/>
            <a:ext cx="1723206" cy="16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dynamicimagesfr-v2b.netdna-ssl.com/product_class_external_product/sass.png">
            <a:extLst>
              <a:ext uri="{FF2B5EF4-FFF2-40B4-BE49-F238E27FC236}">
                <a16:creationId xmlns:a16="http://schemas.microsoft.com/office/drawing/2014/main" id="{25F39CB1-5BEF-41FB-A2E4-BEBA99A2A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20" y="2954502"/>
            <a:ext cx="1847948" cy="184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4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2619" y="2476563"/>
            <a:ext cx="4620986" cy="1477328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C563B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$main-color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#6fca4e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           </a:t>
            </a:r>
          </a:p>
          <a:p>
            <a:endParaRPr lang="es-E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.btn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border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2px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solid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C563B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$main-color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32795" y="4561554"/>
            <a:ext cx="6096000" cy="923330"/>
          </a:xfrm>
          <a:prstGeom prst="rect">
            <a:avLst/>
          </a:prstGeom>
          <a:solidFill>
            <a:srgbClr val="1E1E1E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.btn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border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2px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solid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#6fca4e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s-ES" dirty="0"/>
          </a:p>
        </p:txBody>
      </p:sp>
      <p:pic>
        <p:nvPicPr>
          <p:cNvPr id="5" name="Picture 5" descr="https://dynamicimagesfr-v2b.netdna-ssl.com/product_class_external_product/sass.png">
            <a:extLst>
              <a:ext uri="{FF2B5EF4-FFF2-40B4-BE49-F238E27FC236}">
                <a16:creationId xmlns:a16="http://schemas.microsoft.com/office/drawing/2014/main" id="{38D03F78-6E65-435B-98F6-447DACBF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720" y="2253678"/>
            <a:ext cx="445769" cy="4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65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917642" y="4080171"/>
            <a:ext cx="4182023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ul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background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#756656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padding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  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border-bottom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1px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solid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s-ES" sz="1400" dirty="0"/>
          </a:p>
        </p:txBody>
      </p:sp>
      <p:sp>
        <p:nvSpPr>
          <p:cNvPr id="6" name="Rectangle 5"/>
          <p:cNvSpPr/>
          <p:nvPr/>
        </p:nvSpPr>
        <p:spPr>
          <a:xfrm>
            <a:off x="7383293" y="4080171"/>
            <a:ext cx="3842425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ul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background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#756656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ul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padding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ul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border-bottom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1px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solid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s-ES" sz="1400" dirty="0"/>
          </a:p>
        </p:txBody>
      </p:sp>
      <p:sp>
        <p:nvSpPr>
          <p:cNvPr id="3" name="Rectangle 2"/>
          <p:cNvSpPr/>
          <p:nvPr/>
        </p:nvSpPr>
        <p:spPr>
          <a:xfrm>
            <a:off x="917642" y="1534395"/>
            <a:ext cx="4182023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.link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#333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  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&amp;:hover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#000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}  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&amp;--small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font-size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8px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s-E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83293" y="1532642"/>
            <a:ext cx="3823141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.link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#333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 </a:t>
            </a:r>
          </a:p>
          <a:p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.link:hover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#000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 </a:t>
            </a:r>
          </a:p>
          <a:p>
            <a:r>
              <a:rPr lang="es-ES" sz="1400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.link--small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sz="14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font-size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8px</a:t>
            </a:r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s-ES" sz="1400" dirty="0"/>
          </a:p>
        </p:txBody>
      </p:sp>
      <p:pic>
        <p:nvPicPr>
          <p:cNvPr id="7" name="Picture 5" descr="https://dynamicimagesfr-v2b.netdna-ssl.com/product_class_external_product/sass.png">
            <a:extLst>
              <a:ext uri="{FF2B5EF4-FFF2-40B4-BE49-F238E27FC236}">
                <a16:creationId xmlns:a16="http://schemas.microsoft.com/office/drawing/2014/main" id="{6887F3A4-1622-4F43-860E-93053FB13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87" y="1246457"/>
            <a:ext cx="445769" cy="4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s://dynamicimagesfr-v2b.netdna-ssl.com/product_class_external_product/sass.png">
            <a:extLst>
              <a:ext uri="{FF2B5EF4-FFF2-40B4-BE49-F238E27FC236}">
                <a16:creationId xmlns:a16="http://schemas.microsoft.com/office/drawing/2014/main" id="{A742CEB2-D37D-4645-A28F-52FB4BBF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86" y="3809998"/>
            <a:ext cx="445769" cy="4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867272"/>
            <a:ext cx="3730508" cy="369332"/>
          </a:xfrm>
          <a:prstGeom prst="rect">
            <a:avLst/>
          </a:prstGeom>
          <a:solidFill>
            <a:srgbClr val="1E1E1E"/>
          </a:solidFill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darken(#808080,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20%)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999419" y="1867272"/>
            <a:ext cx="2084225" cy="369332"/>
          </a:xfrm>
          <a:prstGeom prst="rect">
            <a:avLst/>
          </a:prstGeom>
          <a:solidFill>
            <a:srgbClr val="1E1E1E"/>
          </a:solidFill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#4d4d4d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838200" y="2968051"/>
            <a:ext cx="3857146" cy="369332"/>
          </a:xfrm>
          <a:prstGeom prst="rect">
            <a:avLst/>
          </a:prstGeom>
          <a:solidFill>
            <a:srgbClr val="1E1E1E"/>
          </a:solidFill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lighten(#808080,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20%)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6999419" y="2922317"/>
            <a:ext cx="2084225" cy="369332"/>
          </a:xfrm>
          <a:prstGeom prst="rect">
            <a:avLst/>
          </a:prstGeom>
          <a:solidFill>
            <a:srgbClr val="1E1E1E"/>
          </a:solidFill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#b3b3b3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6999419" y="4021580"/>
            <a:ext cx="2084225" cy="369332"/>
          </a:xfrm>
          <a:prstGeom prst="rect">
            <a:avLst/>
          </a:prstGeom>
          <a:solidFill>
            <a:srgbClr val="1E1E1E"/>
          </a:solidFill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#f1894f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838200" y="4065486"/>
            <a:ext cx="3097323" cy="369332"/>
          </a:xfrm>
          <a:prstGeom prst="rect">
            <a:avLst/>
          </a:prstGeom>
          <a:solidFill>
            <a:srgbClr val="1E1E1E"/>
          </a:solidFill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invert(#0e76b0)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s-ES" dirty="0"/>
          </a:p>
        </p:txBody>
      </p:sp>
      <p:sp>
        <p:nvSpPr>
          <p:cNvPr id="18" name="Rectangle 17"/>
          <p:cNvSpPr/>
          <p:nvPr/>
        </p:nvSpPr>
        <p:spPr>
          <a:xfrm>
            <a:off x="6999419" y="5259775"/>
            <a:ext cx="3097323" cy="369332"/>
          </a:xfrm>
          <a:prstGeom prst="rect">
            <a:avLst/>
          </a:prstGeom>
          <a:solidFill>
            <a:srgbClr val="1E1E1E"/>
          </a:solidFill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rgba(0,0,0,0.5)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838200" y="5259775"/>
            <a:ext cx="3730508" cy="369332"/>
          </a:xfrm>
          <a:prstGeom prst="rect">
            <a:avLst/>
          </a:prstGeom>
          <a:solidFill>
            <a:srgbClr val="1E1E1E"/>
          </a:solidFill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fade-out(#000,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0.5)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s-ES" dirty="0"/>
          </a:p>
        </p:txBody>
      </p:sp>
      <p:pic>
        <p:nvPicPr>
          <p:cNvPr id="11" name="Picture 5" descr="https://dynamicimagesfr-v2b.netdna-ssl.com/product_class_external_product/sass.png">
            <a:extLst>
              <a:ext uri="{FF2B5EF4-FFF2-40B4-BE49-F238E27FC236}">
                <a16:creationId xmlns:a16="http://schemas.microsoft.com/office/drawing/2014/main" id="{E9FD8670-498D-4D88-AA17-CCA36F65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61" y="1539694"/>
            <a:ext cx="445769" cy="4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https://dynamicimagesfr-v2b.netdna-ssl.com/product_class_external_product/sass.png">
            <a:extLst>
              <a:ext uri="{FF2B5EF4-FFF2-40B4-BE49-F238E27FC236}">
                <a16:creationId xmlns:a16="http://schemas.microsoft.com/office/drawing/2014/main" id="{362743DA-E1BC-4359-853C-B0E17A48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86" y="2661214"/>
            <a:ext cx="445769" cy="4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s://dynamicimagesfr-v2b.netdna-ssl.com/product_class_external_product/sass.png">
            <a:extLst>
              <a:ext uri="{FF2B5EF4-FFF2-40B4-BE49-F238E27FC236}">
                <a16:creationId xmlns:a16="http://schemas.microsoft.com/office/drawing/2014/main" id="{E2D156BB-FA9E-423C-8793-104C095E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784" y="3754670"/>
            <a:ext cx="445769" cy="4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https://dynamicimagesfr-v2b.netdna-ssl.com/product_class_external_product/sass.png">
            <a:extLst>
              <a:ext uri="{FF2B5EF4-FFF2-40B4-BE49-F238E27FC236}">
                <a16:creationId xmlns:a16="http://schemas.microsoft.com/office/drawing/2014/main" id="{28C26904-B50A-40C9-A578-C2832D507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61" y="4998672"/>
            <a:ext cx="445769" cy="4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4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C1F1C22-BE88-4CD7-ADA4-89031C8F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IMPORTAR FICHEROS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9B2487F-1530-481C-B235-362FFD134DAD}"/>
              </a:ext>
            </a:extLst>
          </p:cNvPr>
          <p:cNvSpPr/>
          <p:nvPr/>
        </p:nvSpPr>
        <p:spPr>
          <a:xfrm>
            <a:off x="4272812" y="2728383"/>
            <a:ext cx="3640600" cy="2585323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@import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'blocks/icon'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@import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'blocks/button'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@import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'blocks/input'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@import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'blocks/radio'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@import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'blocks/form'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@import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'blocks/checkbox'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@import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'blocks/grid'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@import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'blocks/searcher'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@import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'blocks/select'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5" descr="https://dynamicimagesfr-v2b.netdna-ssl.com/product_class_external_product/sass.png">
            <a:extLst>
              <a:ext uri="{FF2B5EF4-FFF2-40B4-BE49-F238E27FC236}">
                <a16:creationId xmlns:a16="http://schemas.microsoft.com/office/drawing/2014/main" id="{617154D4-EE12-4B3A-8FF0-FA84AE6AE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738" y="2435160"/>
            <a:ext cx="445769" cy="4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11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raw.githubusercontent.com/BrowserSync/browsersync.github.io/master/public/img/logo-gh.png">
            <a:extLst>
              <a:ext uri="{FF2B5EF4-FFF2-40B4-BE49-F238E27FC236}">
                <a16:creationId xmlns:a16="http://schemas.microsoft.com/office/drawing/2014/main" id="{36B261A6-5F8F-4224-9BD1-4F08553D6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6" y="1447015"/>
            <a:ext cx="18859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04534D-620D-4977-9DC5-C171E0F6F018}"/>
              </a:ext>
            </a:extLst>
          </p:cNvPr>
          <p:cNvSpPr txBox="1"/>
          <p:nvPr/>
        </p:nvSpPr>
        <p:spPr>
          <a:xfrm>
            <a:off x="4501662" y="1919236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browsersync.io</a:t>
            </a:r>
            <a:endParaRPr lang="en-US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4DC43-0495-4384-A0CD-1F97D2BB83BC}"/>
              </a:ext>
            </a:extLst>
          </p:cNvPr>
          <p:cNvSpPr txBox="1"/>
          <p:nvPr/>
        </p:nvSpPr>
        <p:spPr>
          <a:xfrm>
            <a:off x="4501662" y="2460410"/>
            <a:ext cx="474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Refresco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automático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del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explorador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cuando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cambiamos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</a:t>
            </a:r>
            <a:r>
              <a:rPr lang="es-E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en los ficheros</a:t>
            </a:r>
            <a:endParaRPr lang="en-US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3B8F6-8BD9-404B-A44F-2205B431ED37}"/>
              </a:ext>
            </a:extLst>
          </p:cNvPr>
          <p:cNvSpPr txBox="1"/>
          <p:nvPr/>
        </p:nvSpPr>
        <p:spPr>
          <a:xfrm>
            <a:off x="2630416" y="4173700"/>
            <a:ext cx="8195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Time-</a:t>
            </a:r>
            <a:r>
              <a:rPr lang="es-ES" sz="32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saving</a:t>
            </a:r>
            <a:r>
              <a:rPr lang="es-ES" sz="32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s-ES" sz="32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synchronised</a:t>
            </a:r>
            <a:r>
              <a:rPr lang="es-ES" sz="32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browser </a:t>
            </a:r>
            <a:r>
              <a:rPr lang="es-ES" sz="32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testing</a:t>
            </a:r>
            <a:endParaRPr lang="es-ES" sz="3200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014266-07D7-4A28-9E8B-72D2CE6B3D53}"/>
              </a:ext>
            </a:extLst>
          </p:cNvPr>
          <p:cNvSpPr/>
          <p:nvPr/>
        </p:nvSpPr>
        <p:spPr>
          <a:xfrm>
            <a:off x="4102261" y="5063085"/>
            <a:ext cx="312816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npm</a:t>
            </a:r>
            <a:r>
              <a:rPr lang="es-E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install</a:t>
            </a:r>
            <a:r>
              <a:rPr lang="es-E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-g browser-</a:t>
            </a:r>
            <a:r>
              <a:rPr lang="es-E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sync</a:t>
            </a:r>
            <a:endParaRPr lang="es-ES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raw.githubusercontent.com/BrowserSync/browsersync.github.io/master/public/img/logo-gh.png">
            <a:extLst>
              <a:ext uri="{FF2B5EF4-FFF2-40B4-BE49-F238E27FC236}">
                <a16:creationId xmlns:a16="http://schemas.microsoft.com/office/drawing/2014/main" id="{36B261A6-5F8F-4224-9BD1-4F08553D6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6" y="1447015"/>
            <a:ext cx="18859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6B694-2241-4A17-A143-AAAE0AC4561B}"/>
              </a:ext>
            </a:extLst>
          </p:cNvPr>
          <p:cNvSpPr txBox="1"/>
          <p:nvPr/>
        </p:nvSpPr>
        <p:spPr>
          <a:xfrm>
            <a:off x="3044651" y="2637640"/>
            <a:ext cx="4444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npmjs.com/package/reload</a:t>
            </a:r>
            <a:endParaRPr lang="en-US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npmjs.com/package/browser-refresh</a:t>
            </a:r>
            <a:endParaRPr lang="es-ES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5"/>
              </a:rPr>
              <a:t>github.com/remy/nodemon</a:t>
            </a:r>
            <a:endParaRPr lang="es-ES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7B80F-ABE9-4AF4-93FA-2B7EE6D4B4B8}"/>
              </a:ext>
            </a:extLst>
          </p:cNvPr>
          <p:cNvSpPr txBox="1"/>
          <p:nvPr/>
        </p:nvSpPr>
        <p:spPr>
          <a:xfrm>
            <a:off x="3195376" y="1447015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b="1" dirty="0" err="1"/>
              <a:t>browsersync</a:t>
            </a:r>
            <a:r>
              <a:rPr lang="en-US" dirty="0"/>
              <a:t>….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496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A32F8-F6DA-4475-9CBB-EC012202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PROBLEMA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B5E4F84-E180-4F03-AAF4-EACC4D2C3E56}"/>
              </a:ext>
            </a:extLst>
          </p:cNvPr>
          <p:cNvSpPr/>
          <p:nvPr/>
        </p:nvSpPr>
        <p:spPr>
          <a:xfrm>
            <a:off x="2062424" y="1950107"/>
            <a:ext cx="5208563" cy="1477328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s-E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ul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id</a:t>
            </a:r>
            <a:r>
              <a:rPr lang="es-E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"summer-drinks"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s-E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it-IT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"favorite"</a:t>
            </a:r>
            <a:r>
              <a:rPr lang="it-IT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Cerveza</a:t>
            </a:r>
            <a:r>
              <a:rPr lang="it-IT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it-IT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s-E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Kalimotxo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s-E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s-E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s-E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Mojito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s-E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s-E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s-E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ul</a:t>
            </a:r>
            <a:r>
              <a:rPr lang="es-ES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s-E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16D4E0-4FB2-4C7E-BF14-782CABD91B96}"/>
              </a:ext>
            </a:extLst>
          </p:cNvPr>
          <p:cNvSpPr/>
          <p:nvPr/>
        </p:nvSpPr>
        <p:spPr>
          <a:xfrm>
            <a:off x="2933782" y="3802067"/>
            <a:ext cx="3465845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#summer-drinks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green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</a:p>
          <a:p>
            <a:endParaRPr lang="es-E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ul &gt; li.favorite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red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E03317-CADA-4E2D-BD47-94CF9197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667" y="2822121"/>
            <a:ext cx="3062746" cy="19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9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1A49D-AA69-47FC-851F-0CE3C003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¿LA Solución?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1F5438-EF66-4E41-A7F8-5B8D3351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975" y="2693688"/>
            <a:ext cx="2728486" cy="1798869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3AC79137-00DE-4D3B-BBE5-62BF90D2C9B9}"/>
              </a:ext>
            </a:extLst>
          </p:cNvPr>
          <p:cNvSpPr/>
          <p:nvPr/>
        </p:nvSpPr>
        <p:spPr>
          <a:xfrm>
            <a:off x="2854568" y="2577459"/>
            <a:ext cx="4135548" cy="2031325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#summer-drinks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li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green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</a:p>
          <a:p>
            <a:endParaRPr lang="es-E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ul &gt; li.favorite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red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543AA5-6183-4E06-BB13-5BC2D936E06D}"/>
              </a:ext>
            </a:extLst>
          </p:cNvPr>
          <p:cNvSpPr/>
          <p:nvPr/>
        </p:nvSpPr>
        <p:spPr>
          <a:xfrm>
            <a:off x="4619081" y="3733796"/>
            <a:ext cx="23710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4000" b="1" dirty="0">
                <a:solidFill>
                  <a:srgbClr val="FF0000"/>
                </a:solidFill>
              </a:rPr>
              <a:t>!</a:t>
            </a:r>
            <a:r>
              <a:rPr lang="es-ES" sz="4000" b="1" dirty="0" err="1">
                <a:solidFill>
                  <a:srgbClr val="FF0000"/>
                </a:solidFill>
              </a:rPr>
              <a:t>important</a:t>
            </a:r>
            <a:endParaRPr lang="es-ES" sz="4000" b="1" dirty="0">
              <a:solidFill>
                <a:srgbClr val="FF0000"/>
              </a:solidFill>
            </a:endParaRPr>
          </a:p>
        </p:txBody>
      </p:sp>
      <p:pic>
        <p:nvPicPr>
          <p:cNvPr id="10244" name="Picture 4" descr="Resultado de imagen de css important meme">
            <a:extLst>
              <a:ext uri="{FF2B5EF4-FFF2-40B4-BE49-F238E27FC236}">
                <a16:creationId xmlns:a16="http://schemas.microsoft.com/office/drawing/2014/main" id="{F0F0B714-D9E3-4B81-9ECE-F9C832E5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229" y="2113214"/>
            <a:ext cx="4005901" cy="295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6B0B1-DBD1-4A66-BCE1-B36ACF5F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ESPECIFICIDAD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EBF45CB-48C1-4504-BF81-3DFD35CAFE16}"/>
              </a:ext>
            </a:extLst>
          </p:cNvPr>
          <p:cNvGrpSpPr/>
          <p:nvPr/>
        </p:nvGrpSpPr>
        <p:grpSpPr>
          <a:xfrm>
            <a:off x="726912" y="2081135"/>
            <a:ext cx="4943930" cy="3029584"/>
            <a:chOff x="744466" y="1636516"/>
            <a:chExt cx="5153025" cy="3157715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699B5B8C-2D48-4A70-9809-A0107AA084E7}"/>
                </a:ext>
              </a:extLst>
            </p:cNvPr>
            <p:cNvSpPr/>
            <p:nvPr/>
          </p:nvSpPr>
          <p:spPr>
            <a:xfrm>
              <a:off x="2088911" y="1636516"/>
              <a:ext cx="2621372" cy="384952"/>
            </a:xfrm>
            <a:prstGeom prst="rect">
              <a:avLst/>
            </a:prstGeom>
            <a:solidFill>
              <a:srgbClr val="1E1E1E"/>
            </a:solidFill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D7BA7D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ul#nav</a:t>
              </a:r>
              <a:r>
                <a:rPr lang="es-ES" dirty="0">
                  <a:solidFill>
                    <a:srgbClr val="DCDCDC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 </a:t>
              </a:r>
              <a:r>
                <a:rPr lang="es-ES" dirty="0">
                  <a:solidFill>
                    <a:srgbClr val="D7BA7D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li.active</a:t>
              </a:r>
              <a:r>
                <a:rPr lang="es-ES" dirty="0">
                  <a:solidFill>
                    <a:srgbClr val="DCDCDC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 </a:t>
              </a:r>
              <a:r>
                <a:rPr lang="es-ES" dirty="0">
                  <a:solidFill>
                    <a:srgbClr val="D7BA7D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a</a:t>
              </a:r>
              <a:endParaRPr lang="es-ES" dirty="0"/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62400EC-59A2-4D66-AB30-D67B19C63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466" y="2727306"/>
              <a:ext cx="5153025" cy="2066925"/>
            </a:xfrm>
            <a:prstGeom prst="rect">
              <a:avLst/>
            </a:prstGeom>
          </p:spPr>
        </p:pic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1AF3BA1-72C9-42AD-97B3-A436F5ED6827}"/>
                </a:ext>
              </a:extLst>
            </p:cNvPr>
            <p:cNvSpPr/>
            <p:nvPr/>
          </p:nvSpPr>
          <p:spPr>
            <a:xfrm>
              <a:off x="1028632" y="3545248"/>
              <a:ext cx="614272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0</a:t>
              </a:r>
              <a:endPara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A9203488-270D-42DD-AB67-3C527E902A88}"/>
                </a:ext>
              </a:extLst>
            </p:cNvPr>
            <p:cNvSpPr/>
            <p:nvPr/>
          </p:nvSpPr>
          <p:spPr>
            <a:xfrm>
              <a:off x="2331576" y="3545248"/>
              <a:ext cx="614272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1</a:t>
              </a:r>
              <a:endPara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9AE1A27D-8A46-4BE6-98E3-ADBF27DECD94}"/>
                </a:ext>
              </a:extLst>
            </p:cNvPr>
            <p:cNvSpPr/>
            <p:nvPr/>
          </p:nvSpPr>
          <p:spPr>
            <a:xfrm>
              <a:off x="3634520" y="3545248"/>
              <a:ext cx="614272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1</a:t>
              </a:r>
              <a:endPara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816FB9E5-E097-4CF7-B8D7-08960698466B}"/>
                </a:ext>
              </a:extLst>
            </p:cNvPr>
            <p:cNvSpPr/>
            <p:nvPr/>
          </p:nvSpPr>
          <p:spPr>
            <a:xfrm>
              <a:off x="4997184" y="3545248"/>
              <a:ext cx="614272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3</a:t>
              </a:r>
              <a:endPara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6D5C5B1-39ED-4F0D-9A99-17C063BD0096}"/>
              </a:ext>
            </a:extLst>
          </p:cNvPr>
          <p:cNvGrpSpPr/>
          <p:nvPr/>
        </p:nvGrpSpPr>
        <p:grpSpPr>
          <a:xfrm>
            <a:off x="6334375" y="2118690"/>
            <a:ext cx="4943930" cy="2992029"/>
            <a:chOff x="6181657" y="1675659"/>
            <a:chExt cx="5153025" cy="3118572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A1688F74-22C2-430A-B150-484E890C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1657" y="2727306"/>
              <a:ext cx="5153025" cy="2066925"/>
            </a:xfrm>
            <a:prstGeom prst="rect">
              <a:avLst/>
            </a:prstGeom>
          </p:spPr>
        </p:pic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5F1237C-AF39-4D75-93B1-708B8D767BFB}"/>
                </a:ext>
              </a:extLst>
            </p:cNvPr>
            <p:cNvSpPr/>
            <p:nvPr/>
          </p:nvSpPr>
          <p:spPr>
            <a:xfrm>
              <a:off x="6453791" y="3545248"/>
              <a:ext cx="614272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0</a:t>
              </a:r>
              <a:endPara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C9AFEF2B-0F8A-484C-AC82-19D7AA8BD3DD}"/>
                </a:ext>
              </a:extLst>
            </p:cNvPr>
            <p:cNvSpPr/>
            <p:nvPr/>
          </p:nvSpPr>
          <p:spPr>
            <a:xfrm>
              <a:off x="7765566" y="3545248"/>
              <a:ext cx="614272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0</a:t>
              </a:r>
              <a:endPara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BFB3598F-7CB9-447F-A4C7-6E13D3A691AC}"/>
                </a:ext>
              </a:extLst>
            </p:cNvPr>
            <p:cNvSpPr/>
            <p:nvPr/>
          </p:nvSpPr>
          <p:spPr>
            <a:xfrm>
              <a:off x="9095094" y="3545248"/>
              <a:ext cx="614272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2</a:t>
              </a:r>
              <a:endPara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1AADA038-8A2D-416E-9D5F-433ABE6D5494}"/>
                </a:ext>
              </a:extLst>
            </p:cNvPr>
            <p:cNvSpPr/>
            <p:nvPr/>
          </p:nvSpPr>
          <p:spPr>
            <a:xfrm>
              <a:off x="10459724" y="3545248"/>
              <a:ext cx="614272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3</a:t>
              </a:r>
              <a:endPara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9A50D7F-671C-495D-84DE-81D45E20EF5E}"/>
                </a:ext>
              </a:extLst>
            </p:cNvPr>
            <p:cNvSpPr/>
            <p:nvPr/>
          </p:nvSpPr>
          <p:spPr>
            <a:xfrm>
              <a:off x="7048184" y="1675659"/>
              <a:ext cx="3223959" cy="369332"/>
            </a:xfrm>
            <a:prstGeom prst="rect">
              <a:avLst/>
            </a:prstGeom>
            <a:solidFill>
              <a:srgbClr val="1E1E1E"/>
            </a:solidFill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D7BA7D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body.ie7</a:t>
              </a:r>
              <a:r>
                <a:rPr lang="es-ES" dirty="0">
                  <a:solidFill>
                    <a:srgbClr val="DCDCDC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 </a:t>
              </a:r>
              <a:r>
                <a:rPr lang="es-ES" dirty="0">
                  <a:solidFill>
                    <a:srgbClr val="D7BA7D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.col_3</a:t>
              </a:r>
              <a:r>
                <a:rPr lang="es-ES" dirty="0">
                  <a:solidFill>
                    <a:srgbClr val="DCDCDC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 </a:t>
              </a:r>
              <a:r>
                <a:rPr lang="es-ES" dirty="0">
                  <a:solidFill>
                    <a:srgbClr val="D7BA7D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h2</a:t>
              </a:r>
              <a:r>
                <a:rPr lang="es-ES" dirty="0">
                  <a:solidFill>
                    <a:srgbClr val="DCDCDC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 </a:t>
              </a:r>
              <a:r>
                <a:rPr lang="es-ES" dirty="0">
                  <a:solidFill>
                    <a:srgbClr val="D7BA7D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~</a:t>
              </a:r>
              <a:r>
                <a:rPr lang="es-ES" dirty="0">
                  <a:solidFill>
                    <a:srgbClr val="DCDCDC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 </a:t>
              </a:r>
              <a:r>
                <a:rPr lang="es-ES" dirty="0">
                  <a:solidFill>
                    <a:srgbClr val="D7BA7D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h2</a:t>
              </a:r>
              <a:r>
                <a:rPr lang="es-ES" dirty="0">
                  <a:solidFill>
                    <a:srgbClr val="DCDCDC"/>
                  </a:solidFill>
                  <a:highlight>
                    <a:srgbClr val="1E1E1E"/>
                  </a:highlight>
                  <a:latin typeface="Consolas" panose="020B0609020204030204" pitchFamily="49" charset="0"/>
                </a:rPr>
                <a:t> 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60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CSS </a:t>
            </a:r>
            <a:r>
              <a:rPr lang="es-ES" dirty="0" err="1"/>
              <a:t>Workflow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44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DE382-040E-422C-B009-F6B1610C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orden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5E533F-FE78-4DB3-9DA7-F8B5C23A9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Ante dos reglas con las misma especificidad, gana la que aparezca última en todas las fuentes CSS.</a:t>
            </a:r>
          </a:p>
          <a:p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818E6-0E7D-42A5-93A8-61A45624113C}"/>
              </a:ext>
            </a:extLst>
          </p:cNvPr>
          <p:cNvSpPr/>
          <p:nvPr/>
        </p:nvSpPr>
        <p:spPr>
          <a:xfrm>
            <a:off x="4736123" y="3257399"/>
            <a:ext cx="2719754" cy="2308324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.favorite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red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font-size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22px;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 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</a:p>
          <a:p>
            <a:r>
              <a:rPr lang="es-ES" dirty="0">
                <a:solidFill>
                  <a:srgbClr val="D7BA7D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.favorite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s-ES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color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es-E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orange</a:t>
            </a:r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185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A17F9-B266-40D4-97A1-DE81E08C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REPARTIR la especificidad</a:t>
            </a:r>
          </a:p>
        </p:txBody>
      </p:sp>
      <p:pic>
        <p:nvPicPr>
          <p:cNvPr id="8194" name="Picture 2" descr="https://csswizardry.com/wp-content/uploads/2014/10/specificity-graph-01.png">
            <a:extLst>
              <a:ext uri="{FF2B5EF4-FFF2-40B4-BE49-F238E27FC236}">
                <a16:creationId xmlns:a16="http://schemas.microsoft.com/office/drawing/2014/main" id="{955A5190-FD76-45EB-98EE-E799EE3C6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09" y="2351470"/>
            <a:ext cx="4916805" cy="307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sswizardry.com/wp-content/uploads/2014/10/specificity-graph-02.png">
            <a:extLst>
              <a:ext uri="{FF2B5EF4-FFF2-40B4-BE49-F238E27FC236}">
                <a16:creationId xmlns:a16="http://schemas.microsoft.com/office/drawing/2014/main" id="{E56B806B-37A2-4C60-876C-861651C966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3" y="2351470"/>
            <a:ext cx="4880047" cy="305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61D0EBA-F503-458D-92DB-18357C08EEC3}"/>
              </a:ext>
            </a:extLst>
          </p:cNvPr>
          <p:cNvSpPr/>
          <p:nvPr/>
        </p:nvSpPr>
        <p:spPr>
          <a:xfrm>
            <a:off x="4426059" y="5787847"/>
            <a:ext cx="34403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/>
              <a:t>https://csswizardry.com/2014/10/the-specificity-graph/</a:t>
            </a:r>
          </a:p>
        </p:txBody>
      </p:sp>
    </p:spTree>
    <p:extLst>
      <p:ext uri="{BB962C8B-B14F-4D97-AF65-F5344CB8AC3E}">
        <p14:creationId xmlns:p14="http://schemas.microsoft.com/office/powerpoint/2010/main" val="100347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2A480-4335-431F-8843-DD505CDE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ORGANIZACIÓN EN FICHEROS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77680F-FB8B-44A5-8F5E-8C7E2BDCFDDA}"/>
              </a:ext>
            </a:extLst>
          </p:cNvPr>
          <p:cNvSpPr/>
          <p:nvPr/>
        </p:nvSpPr>
        <p:spPr>
          <a:xfrm>
            <a:off x="4722315" y="1361675"/>
            <a:ext cx="2262721" cy="4708981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main.scss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+---base/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reset.scss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typography.scss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components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buttons.scss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carousel.scss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_cover.scss 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dropdown.scss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layout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navigation.scss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grid.scss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header.scss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footer.scss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sidebar.scss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forms.scss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pages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home.scss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contact.scss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themes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theme.scss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admin.scss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utils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variables.scss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functions.scss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mixins.scss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helpers.scss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vendors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bootstrap.scss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jquery-ui.scss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5" name="AutoShape 2" descr="https://photos-5.dropbox.com/t/2/AACU00S635RL2Y-t--f8rujw8vP_AdjZFXKFCymXCvz5Vw/12/11703274/png/32x32/1/_/1/2/SNAG-0005.png/ENGG2wgY7fUGIAIoAg/CNfvI4cn4HtU8hyqY82sM_G4-EmYew9gBRr-Ymx8dG8?size=800x600&amp;size_mode=3">
            <a:extLst>
              <a:ext uri="{FF2B5EF4-FFF2-40B4-BE49-F238E27FC236}">
                <a16:creationId xmlns:a16="http://schemas.microsoft.com/office/drawing/2014/main" id="{4F472387-5A42-468F-BD21-60091778A1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649" y="3218260"/>
            <a:ext cx="2642315" cy="264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7F2D78-1C31-4556-8660-FD0A43310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032" y="1441903"/>
            <a:ext cx="2979296" cy="462875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6EED252-0B94-41CB-B4EC-8069244387A2}"/>
              </a:ext>
            </a:extLst>
          </p:cNvPr>
          <p:cNvSpPr/>
          <p:nvPr/>
        </p:nvSpPr>
        <p:spPr>
          <a:xfrm>
            <a:off x="1211590" y="1520925"/>
            <a:ext cx="2534653" cy="3631763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styles.scss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¦+---base/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project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fonts.scss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breakpoints.scss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variables.scss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utils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helpers.scss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mixins.scss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functions.scss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components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      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buttons.scss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tabs.scss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_alerts.scss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specifics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chat.scss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inbox.scss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home.scss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+---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vendor</a:t>
            </a:r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normalize.scss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bootstrap.scss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¦       _</a:t>
            </a:r>
            <a:r>
              <a:rPr lang="es-ES" sz="1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fontawesome.scss</a:t>
            </a:r>
            <a:endParaRPr lang="es-ES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1CFE334-091F-4959-BD01-3294E3C0B6D9}"/>
              </a:ext>
            </a:extLst>
          </p:cNvPr>
          <p:cNvSpPr/>
          <p:nvPr/>
        </p:nvSpPr>
        <p:spPr>
          <a:xfrm>
            <a:off x="934262" y="5441745"/>
            <a:ext cx="3089307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GB" sz="1100" dirty="0"/>
              <a:t>http://mlarcher.github.io/docssa/#fileStructure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05864D7-08DA-4E2C-ACEA-CB79F36675B5}"/>
              </a:ext>
            </a:extLst>
          </p:cNvPr>
          <p:cNvSpPr/>
          <p:nvPr/>
        </p:nvSpPr>
        <p:spPr>
          <a:xfrm>
            <a:off x="4519015" y="6128543"/>
            <a:ext cx="2669320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s-ES" sz="1100" dirty="0"/>
              <a:t>http://sass-guidelin.es/#the-7-1-pattern</a:t>
            </a:r>
          </a:p>
        </p:txBody>
      </p:sp>
    </p:spTree>
    <p:extLst>
      <p:ext uri="{BB962C8B-B14F-4D97-AF65-F5344CB8AC3E}">
        <p14:creationId xmlns:p14="http://schemas.microsoft.com/office/powerpoint/2010/main" val="6757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361D3-F444-47FE-A26C-48895EE0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</a:t>
            </a:r>
            <a:r>
              <a:rPr lang="es-ES" dirty="0" err="1"/>
              <a:t>css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55C337-09C7-4AEB-8C93-22F73D83E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3"/>
              </a:rPr>
              <a:t>OOCSS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hlinkClick r:id="rId4"/>
              </a:rPr>
              <a:t>Atomic</a:t>
            </a:r>
            <a:r>
              <a:rPr lang="es-ES" dirty="0">
                <a:hlinkClick r:id="rId4"/>
              </a:rPr>
              <a:t> </a:t>
            </a:r>
            <a:r>
              <a:rPr lang="es-ES" dirty="0" err="1">
                <a:hlinkClick r:id="rId4"/>
              </a:rPr>
              <a:t>Design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5"/>
              </a:rPr>
              <a:t>BEM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6"/>
              </a:rPr>
              <a:t>SMACSS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7"/>
              </a:rPr>
              <a:t>INUITCSS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8"/>
              </a:rPr>
              <a:t>ITCSS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9"/>
              </a:rPr>
              <a:t>THE 7-1 PATTERN</a:t>
            </a:r>
            <a:endParaRPr lang="es-ES" dirty="0"/>
          </a:p>
          <a:p>
            <a:endParaRPr lang="es-ES" dirty="0"/>
          </a:p>
        </p:txBody>
      </p:sp>
      <p:pic>
        <p:nvPicPr>
          <p:cNvPr id="4" name="Picture 2" descr="The progression of atomic design: atoms to molecules to organiams to templates to pages">
            <a:extLst>
              <a:ext uri="{FF2B5EF4-FFF2-40B4-BE49-F238E27FC236}">
                <a16:creationId xmlns:a16="http://schemas.microsoft.com/office/drawing/2014/main" id="{F3A5CEF9-294A-4BFD-81D1-C1A08A56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7" y="1101063"/>
            <a:ext cx="3290051" cy="24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tack of books. Because you want more than one.">
            <a:extLst>
              <a:ext uri="{FF2B5EF4-FFF2-40B4-BE49-F238E27FC236}">
                <a16:creationId xmlns:a16="http://schemas.microsoft.com/office/drawing/2014/main" id="{6A303ED9-27AC-4AD4-9D0E-AE877786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094" y="2753108"/>
            <a:ext cx="2352675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ite blocks">
            <a:extLst>
              <a:ext uri="{FF2B5EF4-FFF2-40B4-BE49-F238E27FC236}">
                <a16:creationId xmlns:a16="http://schemas.microsoft.com/office/drawing/2014/main" id="{BD97E716-6FF1-436F-8FB9-93294FDA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426" y="2791127"/>
            <a:ext cx="3333281" cy="198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2EFB95-41CE-4665-889F-084A4DFB1E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6054" y="4443172"/>
            <a:ext cx="3063929" cy="21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6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www.artezio.com/sites/default/files/postcss-logo.png">
            <a:hlinkClick r:id="rId2"/>
            <a:extLst>
              <a:ext uri="{FF2B5EF4-FFF2-40B4-BE49-F238E27FC236}">
                <a16:creationId xmlns:a16="http://schemas.microsoft.com/office/drawing/2014/main" id="{AE780213-F35A-4573-82BA-2E96C70F2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23" y="2249125"/>
            <a:ext cx="6684690" cy="24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n de autoprefixer">
            <a:hlinkClick r:id="rId4"/>
            <a:extLst>
              <a:ext uri="{FF2B5EF4-FFF2-40B4-BE49-F238E27FC236}">
                <a16:creationId xmlns:a16="http://schemas.microsoft.com/office/drawing/2014/main" id="{9D9ED0B8-DF46-43E3-AE5F-4B2C2D765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1" y="1145376"/>
            <a:ext cx="1050207" cy="81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hlinkClick r:id="rId6"/>
            <a:extLst>
              <a:ext uri="{FF2B5EF4-FFF2-40B4-BE49-F238E27FC236}">
                <a16:creationId xmlns:a16="http://schemas.microsoft.com/office/drawing/2014/main" id="{001D41E1-F6FB-44EF-9D93-57ED2127C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079" y="1527757"/>
            <a:ext cx="2033172" cy="42657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E3C8ED-9E8F-4481-814D-750C7C918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908" y="777120"/>
            <a:ext cx="2016713" cy="13686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E8DF205-4D2E-4DDA-9438-E18F061059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8176" y="901012"/>
            <a:ext cx="1817190" cy="17849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B28E736-E831-474F-A6DA-97387DF75A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9266" y="4124924"/>
            <a:ext cx="3380952" cy="181904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6D0E1C-A732-4809-977A-E1F8DDFADF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3411" y="4636778"/>
            <a:ext cx="734345" cy="70194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3E71674-2A13-4E31-844C-9AD2CB4E42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8260" y="4742408"/>
            <a:ext cx="1876190" cy="69523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E0FF3B7-3C3C-4C35-BD7C-CD2B1A6CEE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516" y="2496172"/>
            <a:ext cx="2238748" cy="325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E1682-337B-4685-94E3-275C20CF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Coding</a:t>
            </a:r>
            <a:r>
              <a:rPr lang="es-ES" dirty="0"/>
              <a:t> </a:t>
            </a:r>
            <a:r>
              <a:rPr lang="es-ES" dirty="0" err="1"/>
              <a:t>styleguide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CB9C3-8974-4F9C-A678-FDE2BE92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10" y="1675119"/>
            <a:ext cx="4106338" cy="2444705"/>
          </a:xfrm>
        </p:spPr>
        <p:txBody>
          <a:bodyPr>
            <a:normAutofit fontScale="92500"/>
          </a:bodyPr>
          <a:lstStyle/>
          <a:p>
            <a:r>
              <a:rPr lang="es-ES" dirty="0"/>
              <a:t>En un lugar de la Mancha, de cuyo nombre no quiero acordarme, no ha mucho tiempo que vivía un hidalgo de los de lanza en astillero, adarga antigua, rocín flaco y galgo corredor.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73A3119-7FA6-4C52-8D51-DFBA1BDC227F}"/>
              </a:ext>
            </a:extLst>
          </p:cNvPr>
          <p:cNvSpPr txBox="1">
            <a:spLocks/>
          </p:cNvSpPr>
          <p:nvPr/>
        </p:nvSpPr>
        <p:spPr>
          <a:xfrm>
            <a:off x="6365718" y="1675119"/>
            <a:ext cx="5059257" cy="460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 </a:t>
            </a:r>
            <a:r>
              <a:rPr lang="es-ES" dirty="0">
                <a:latin typeface="Arial Black" panose="020B0A04020102020204" pitchFamily="34" charset="0"/>
                <a:cs typeface="Nirmala UI" panose="020B0502040204020203" pitchFamily="34" charset="0"/>
              </a:rPr>
              <a:t>un lugar de la Mancha</a:t>
            </a:r>
            <a:r>
              <a:rPr lang="es-ES" dirty="0"/>
              <a:t>, de </a:t>
            </a:r>
            <a:r>
              <a:rPr lang="es-ES" i="1" dirty="0">
                <a:latin typeface="Comic Sans MS" panose="030F0702030302020204" pitchFamily="66" charset="0"/>
              </a:rPr>
              <a:t>cuyo nombre </a:t>
            </a:r>
          </a:p>
          <a:p>
            <a:r>
              <a:rPr lang="es-ES" dirty="0"/>
              <a:t>	no </a:t>
            </a:r>
          </a:p>
          <a:p>
            <a:r>
              <a:rPr lang="es-ES" dirty="0"/>
              <a:t>	quiero </a:t>
            </a:r>
            <a:r>
              <a:rPr lang="es-ES" u="sng" dirty="0"/>
              <a:t>acordarme, no h</a:t>
            </a:r>
            <a:r>
              <a:rPr lang="es-ES" dirty="0"/>
              <a:t>a mucho tiempo que vivía un </a:t>
            </a:r>
          </a:p>
          <a:p>
            <a:endParaRPr lang="es-ES" dirty="0"/>
          </a:p>
          <a:p>
            <a:r>
              <a:rPr lang="es-ES" dirty="0"/>
              <a:t>hidalgo de los </a:t>
            </a:r>
            <a:r>
              <a:rPr lang="es-ES" dirty="0">
                <a:latin typeface="Showcard Gothic" panose="04020904020102020604" pitchFamily="82" charset="0"/>
              </a:rPr>
              <a:t>de lanza en </a:t>
            </a:r>
            <a:r>
              <a:rPr lang="es-ES" dirty="0"/>
              <a:t>astillero, </a:t>
            </a:r>
            <a:r>
              <a:rPr lang="es-ES" sz="1600" dirty="0"/>
              <a:t>adarga</a:t>
            </a:r>
            <a:r>
              <a:rPr lang="es-ES" dirty="0"/>
              <a:t> </a:t>
            </a:r>
          </a:p>
          <a:p>
            <a:r>
              <a:rPr lang="es-ES" spc="600" dirty="0"/>
              <a:t>antigua</a:t>
            </a:r>
            <a:r>
              <a:rPr lang="es-ES" dirty="0"/>
              <a:t>, rocín </a:t>
            </a:r>
          </a:p>
          <a:p>
            <a:r>
              <a:rPr lang="es-ES" b="1" dirty="0">
                <a:solidFill>
                  <a:srgbClr val="FF0000"/>
                </a:solidFill>
              </a:rPr>
              <a:t>flaco y galgo </a:t>
            </a:r>
            <a:r>
              <a:rPr lang="es-ES" dirty="0"/>
              <a:t>corredor.</a:t>
            </a:r>
          </a:p>
        </p:txBody>
      </p:sp>
    </p:spTree>
    <p:extLst>
      <p:ext uri="{BB962C8B-B14F-4D97-AF65-F5344CB8AC3E}">
        <p14:creationId xmlns:p14="http://schemas.microsoft.com/office/powerpoint/2010/main" val="707738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CFAF4-1432-45C8-875B-2D0EE1FF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Coding</a:t>
            </a:r>
            <a:r>
              <a:rPr lang="es-ES" dirty="0"/>
              <a:t> </a:t>
            </a:r>
            <a:r>
              <a:rPr lang="es-ES" dirty="0" err="1"/>
              <a:t>styleguide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42156-D68C-4B16-AD4C-AA1F2B8C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23" y="4011003"/>
            <a:ext cx="2409524" cy="24285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D2EC89-4FFB-44E5-A86A-B6D8F420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85" y="1368913"/>
            <a:ext cx="3925031" cy="21519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117C05-66F0-4712-B176-414DA9827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007" y="1762289"/>
            <a:ext cx="2243035" cy="41683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3B435F-71C5-4979-ABC3-582E6E3F9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703" y="3698421"/>
            <a:ext cx="3262213" cy="297745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02010CE-22F7-4B36-A035-D06E94977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02" y="1591205"/>
            <a:ext cx="9522823" cy="4510528"/>
          </a:xfrm>
        </p:spPr>
        <p:txBody>
          <a:bodyPr/>
          <a:lstStyle/>
          <a:p>
            <a:r>
              <a:rPr lang="es-ES" dirty="0"/>
              <a:t>Base de código CSS: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Mantenible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Legible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Coherente</a:t>
            </a:r>
          </a:p>
        </p:txBody>
      </p:sp>
    </p:spTree>
    <p:extLst>
      <p:ext uri="{BB962C8B-B14F-4D97-AF65-F5344CB8AC3E}">
        <p14:creationId xmlns:p14="http://schemas.microsoft.com/office/powerpoint/2010/main" val="69023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CFAF4-1432-45C8-875B-2D0EE1FF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Coding</a:t>
            </a:r>
            <a:r>
              <a:rPr lang="es-ES" dirty="0"/>
              <a:t> </a:t>
            </a:r>
            <a:r>
              <a:rPr lang="es-ES" dirty="0" err="1"/>
              <a:t>styleguide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B6FD23-F89B-45B5-B389-E9E25648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62" y="1866038"/>
            <a:ext cx="9522823" cy="3851474"/>
          </a:xfrm>
        </p:spPr>
        <p:txBody>
          <a:bodyPr/>
          <a:lstStyle/>
          <a:p>
            <a:r>
              <a:rPr lang="en-US" dirty="0" err="1"/>
              <a:t>Ejemplos</a:t>
            </a:r>
            <a:r>
              <a:rPr lang="en-US" dirty="0"/>
              <a:t>:</a:t>
            </a:r>
          </a:p>
          <a:p>
            <a:endParaRPr lang="es-ES" dirty="0">
              <a:hlinkClick r:id="rId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cssguidelin.es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3"/>
              </a:rPr>
              <a:t>sass-guidelin.es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4"/>
              </a:rPr>
              <a:t>github.com/necolas/idiomatic-css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5"/>
              </a:rPr>
              <a:t>codeguide.co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6"/>
              </a:rPr>
              <a:t>github.com/dropbox/</a:t>
            </a:r>
            <a:r>
              <a:rPr lang="es-ES" dirty="0" err="1">
                <a:hlinkClick r:id="rId6"/>
              </a:rPr>
              <a:t>css-style-guide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7"/>
              </a:rPr>
              <a:t>css-tricks.com/</a:t>
            </a:r>
            <a:r>
              <a:rPr lang="es-ES" dirty="0" err="1">
                <a:hlinkClick r:id="rId7"/>
              </a:rPr>
              <a:t>css-style-guides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5028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E1682-337B-4685-94E3-275C20CF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LINTING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FE4112-9F90-40E7-B279-C1B9A147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15" y="1402514"/>
            <a:ext cx="8413820" cy="4732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4933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E1682-337B-4685-94E3-275C20CF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LINTING - MANUAL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CB9C3-8974-4F9C-A678-FDE2BE92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132" y="5912724"/>
            <a:ext cx="3443147" cy="686244"/>
          </a:xfrm>
        </p:spPr>
        <p:txBody>
          <a:bodyPr/>
          <a:lstStyle/>
          <a:p>
            <a:pPr algn="ctr"/>
            <a:r>
              <a:rPr lang="es-ES" sz="1800" dirty="0">
                <a:hlinkClick r:id="" action="ppaction://noaction"/>
              </a:rPr>
              <a:t>csslint.net</a:t>
            </a:r>
            <a:endParaRPr lang="es-ES" sz="1800" dirty="0"/>
          </a:p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7D87B-0734-4925-AFCC-D2449099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586" y="1293282"/>
            <a:ext cx="3530693" cy="45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58256" y="1650687"/>
            <a:ext cx="6267203" cy="890635"/>
          </a:xfrm>
        </p:spPr>
        <p:txBody>
          <a:bodyPr>
            <a:normAutofit fontScale="90000"/>
          </a:bodyPr>
          <a:lstStyle/>
          <a:p>
            <a:r>
              <a:rPr lang="es-ES" dirty="0"/>
              <a:t>Jesús María Escudero</a:t>
            </a:r>
          </a:p>
        </p:txBody>
      </p:sp>
      <p:pic>
        <p:nvPicPr>
          <p:cNvPr id="17" name="Picture 4" descr="https://cdn2.iconfinder.com/data/icons/metro-uinvert-dock/256/Ma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30" y="3568651"/>
            <a:ext cx="324446" cy="3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24"/>
          <p:cNvSpPr txBox="1"/>
          <p:nvPr/>
        </p:nvSpPr>
        <p:spPr>
          <a:xfrm>
            <a:off x="5757566" y="3503523"/>
            <a:ext cx="3496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jmescudero@plainconcepts.com</a:t>
            </a:r>
            <a:endParaRPr lang="es-ES_tradnl" sz="2000" dirty="0"/>
          </a:p>
        </p:txBody>
      </p:sp>
      <p:pic>
        <p:nvPicPr>
          <p:cNvPr id="21" name="Picture 2" descr="https://abs.twimg.com/icons/apple-touch-icon-192x192.png">
            <a:extLst>
              <a:ext uri="{FF2B5EF4-FFF2-40B4-BE49-F238E27FC236}">
                <a16:creationId xmlns:a16="http://schemas.microsoft.com/office/drawing/2014/main" id="{64408035-B983-4714-A100-BD1130BF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17" y="3982641"/>
            <a:ext cx="344359" cy="34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3">
            <a:extLst>
              <a:ext uri="{FF2B5EF4-FFF2-40B4-BE49-F238E27FC236}">
                <a16:creationId xmlns:a16="http://schemas.microsoft.com/office/drawing/2014/main" id="{730AA43D-BDDF-403A-A683-BBC432031C21}"/>
              </a:ext>
            </a:extLst>
          </p:cNvPr>
          <p:cNvSpPr txBox="1"/>
          <p:nvPr/>
        </p:nvSpPr>
        <p:spPr>
          <a:xfrm>
            <a:off x="5726329" y="3930156"/>
            <a:ext cx="1743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@</a:t>
            </a:r>
            <a:r>
              <a:rPr lang="es-ES" sz="2000" dirty="0" err="1"/>
              <a:t>jm_escudero</a:t>
            </a:r>
            <a:endParaRPr lang="es-ES_tradnl" sz="2000" dirty="0"/>
          </a:p>
        </p:txBody>
      </p:sp>
      <p:pic>
        <p:nvPicPr>
          <p:cNvPr id="2050" name="Picture 2" descr="Jesús María Escudero">
            <a:extLst>
              <a:ext uri="{FF2B5EF4-FFF2-40B4-BE49-F238E27FC236}">
                <a16:creationId xmlns:a16="http://schemas.microsoft.com/office/drawing/2014/main" id="{73315B18-0722-4F63-A37A-6187F024089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r="120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ithub blue">
            <a:extLst>
              <a:ext uri="{FF2B5EF4-FFF2-40B4-BE49-F238E27FC236}">
                <a16:creationId xmlns:a16="http://schemas.microsoft.com/office/drawing/2014/main" id="{6CC75572-8F15-454B-902A-D151B6E32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224" y="4379485"/>
            <a:ext cx="386552" cy="38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23">
            <a:extLst>
              <a:ext uri="{FF2B5EF4-FFF2-40B4-BE49-F238E27FC236}">
                <a16:creationId xmlns:a16="http://schemas.microsoft.com/office/drawing/2014/main" id="{C5098BF9-0CFF-4FC5-A3F5-674E73DFC80F}"/>
              </a:ext>
            </a:extLst>
          </p:cNvPr>
          <p:cNvSpPr txBox="1"/>
          <p:nvPr/>
        </p:nvSpPr>
        <p:spPr>
          <a:xfrm>
            <a:off x="5762807" y="4372706"/>
            <a:ext cx="4215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6"/>
              </a:rPr>
              <a:t>github.com/jmescuderojustel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98337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E1682-337B-4685-94E3-275C20CF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LINTING - AUTOMATIZADO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CB9C3-8974-4F9C-A678-FDE2BE92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54" y="1705264"/>
            <a:ext cx="9522823" cy="485277"/>
          </a:xfrm>
        </p:spPr>
        <p:txBody>
          <a:bodyPr/>
          <a:lstStyle/>
          <a:p>
            <a:r>
              <a:rPr lang="en-US" b="1" dirty="0"/>
              <a:t>Sass-lint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BD83C45-1A0D-43BA-9605-7A31B3A3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131" y="1822882"/>
            <a:ext cx="3797389" cy="369332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alt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npm</a:t>
            </a:r>
            <a:r>
              <a:rPr lang="es-ES" alt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alt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</a:t>
            </a:r>
            <a:r>
              <a:rPr lang="es-ES" alt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-g </a:t>
            </a:r>
            <a:r>
              <a:rPr lang="es-ES" alt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sass-lint</a:t>
            </a:r>
            <a:r>
              <a:rPr lang="es-ES" alt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E8D116-8EB4-4D15-A257-7A2FC14A3756}"/>
              </a:ext>
            </a:extLst>
          </p:cNvPr>
          <p:cNvSpPr/>
          <p:nvPr/>
        </p:nvSpPr>
        <p:spPr>
          <a:xfrm>
            <a:off x="817354" y="2610076"/>
            <a:ext cx="10647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sass-lint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sass-lint.yml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\"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/**/*.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scss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\" --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  <a:endParaRPr lang="es-ES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214781-7CC3-4B91-A056-97D9E743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77" y="3136376"/>
            <a:ext cx="9438095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41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E1682-337B-4685-94E3-275C20CF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LINTING - AUTOMATIZADO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0985D-F6E8-4FB9-B513-26A21AF1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33" y="1101063"/>
            <a:ext cx="2797684" cy="5561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3AD8EC-DC9B-420D-803B-8686C51B46F6}"/>
              </a:ext>
            </a:extLst>
          </p:cNvPr>
          <p:cNvSpPr txBox="1"/>
          <p:nvPr/>
        </p:nvSpPr>
        <p:spPr>
          <a:xfrm>
            <a:off x="5781191" y="134458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identificadores</a:t>
            </a: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80A3-F566-4565-967C-EFFF04915A24}"/>
              </a:ext>
            </a:extLst>
          </p:cNvPr>
          <p:cNvSpPr txBox="1"/>
          <p:nvPr/>
        </p:nvSpPr>
        <p:spPr>
          <a:xfrm>
            <a:off x="5774586" y="3697278"/>
            <a:ext cx="1970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vendor-prefixes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FC5C1-52AC-42F8-8D8F-E7FCAAD1E7E5}"/>
              </a:ext>
            </a:extLst>
          </p:cNvPr>
          <p:cNvSpPr txBox="1"/>
          <p:nvPr/>
        </p:nvSpPr>
        <p:spPr>
          <a:xfrm>
            <a:off x="5774586" y="1957431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 </a:t>
            </a:r>
            <a:r>
              <a:rPr lang="en-US" dirty="0" err="1"/>
              <a:t>tipográficos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951CB-5021-4D10-BD59-55E2FF72C25A}"/>
              </a:ext>
            </a:extLst>
          </p:cNvPr>
          <p:cNvSpPr txBox="1"/>
          <p:nvPr/>
        </p:nvSpPr>
        <p:spPr>
          <a:xfrm>
            <a:off x="5774586" y="573760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Orden de </a:t>
            </a:r>
            <a:r>
              <a:rPr lang="en-US" dirty="0" err="1"/>
              <a:t>propiedades</a:t>
            </a:r>
            <a:endParaRPr lang="es-E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BFF003-9552-4421-9FDC-2517905731E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52765" y="1529247"/>
            <a:ext cx="3128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8F9840-018C-4330-8F8E-AA67ECBA8E7C}"/>
              </a:ext>
            </a:extLst>
          </p:cNvPr>
          <p:cNvCxnSpPr>
            <a:endCxn id="9" idx="1"/>
          </p:cNvCxnSpPr>
          <p:nvPr/>
        </p:nvCxnSpPr>
        <p:spPr>
          <a:xfrm>
            <a:off x="3677697" y="2140299"/>
            <a:ext cx="2096889" cy="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05F416-485A-4015-BBE3-94F1F04D241A}"/>
              </a:ext>
            </a:extLst>
          </p:cNvPr>
          <p:cNvCxnSpPr>
            <a:endCxn id="8" idx="1"/>
          </p:cNvCxnSpPr>
          <p:nvPr/>
        </p:nvCxnSpPr>
        <p:spPr>
          <a:xfrm flipV="1">
            <a:off x="3366198" y="3881944"/>
            <a:ext cx="2408388" cy="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B064D0-361C-4A54-96A5-88AC6487B20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78180" y="5922274"/>
            <a:ext cx="1996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B62A3D-7020-4FDF-8FBC-20765C147BBD}"/>
              </a:ext>
            </a:extLst>
          </p:cNvPr>
          <p:cNvSpPr txBox="1"/>
          <p:nvPr/>
        </p:nvSpPr>
        <p:spPr>
          <a:xfrm>
            <a:off x="8248139" y="4787920"/>
            <a:ext cx="3659151" cy="1754326"/>
          </a:xfrm>
          <a:prstGeom prst="rect">
            <a:avLst/>
          </a:prstGeom>
          <a:solidFill>
            <a:srgbClr val="00D0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Coherencia</a:t>
            </a:r>
            <a:r>
              <a:rPr lang="en-US" dirty="0"/>
              <a:t> entre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empresa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Definidas</a:t>
            </a:r>
            <a:r>
              <a:rPr lang="en-US" dirty="0"/>
              <a:t> y </a:t>
            </a:r>
            <a:r>
              <a:rPr lang="en-US" dirty="0" err="1"/>
              <a:t>aplicadas</a:t>
            </a:r>
            <a:r>
              <a:rPr lang="en-US" dirty="0"/>
              <a:t> a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proyectos</a:t>
            </a: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201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E1682-337B-4685-94E3-275C20CF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LINTING - </a:t>
            </a:r>
            <a:r>
              <a:rPr lang="en-US" dirty="0"/>
              <a:t>Plugins para IDEs 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CB9C3-8974-4F9C-A678-FDE2BE92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09" y="1675120"/>
            <a:ext cx="9522823" cy="475228"/>
          </a:xfrm>
        </p:spPr>
        <p:txBody>
          <a:bodyPr/>
          <a:lstStyle/>
          <a:p>
            <a:r>
              <a:rPr lang="en-US" dirty="0"/>
              <a:t>Nos </a:t>
            </a:r>
            <a:r>
              <a:rPr lang="en-US" dirty="0" err="1"/>
              <a:t>marcarán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 y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darán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endParaRPr lang="en-U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518E2-0C6E-4773-BF88-2B0C00266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668" y="2261439"/>
            <a:ext cx="611590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3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E1682-337B-4685-94E3-275C20CF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LINTING -</a:t>
            </a:r>
            <a:r>
              <a:rPr lang="en-US" dirty="0"/>
              <a:t> Plugins para IDEs 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A2088-EC9F-4A04-9F04-080ED693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06" y="4089679"/>
            <a:ext cx="4286771" cy="1707121"/>
          </a:xfrm>
          <a:prstGeom prst="rect">
            <a:avLst/>
          </a:prstGeom>
        </p:spPr>
      </p:pic>
      <p:pic>
        <p:nvPicPr>
          <p:cNvPr id="2050" name="Picture 2" descr="Image result for vscode">
            <a:extLst>
              <a:ext uri="{FF2B5EF4-FFF2-40B4-BE49-F238E27FC236}">
                <a16:creationId xmlns:a16="http://schemas.microsoft.com/office/drawing/2014/main" id="{011DAE4A-A8AE-48B6-8D07-39576AA3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42" y="1477142"/>
            <a:ext cx="2002501" cy="200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151F947-2E3A-4EB3-ADF7-3D88D08C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65" y="4261362"/>
            <a:ext cx="4848279" cy="1363753"/>
          </a:xfrm>
          <a:prstGeom prst="rect">
            <a:avLst/>
          </a:prstGeom>
        </p:spPr>
      </p:pic>
      <p:pic>
        <p:nvPicPr>
          <p:cNvPr id="3" name="Picture 2" descr="Resultado de imagen de atom icon">
            <a:extLst>
              <a:ext uri="{FF2B5EF4-FFF2-40B4-BE49-F238E27FC236}">
                <a16:creationId xmlns:a16="http://schemas.microsoft.com/office/drawing/2014/main" id="{D8BD6CAD-CCDC-4EF0-B5B1-47D86852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37" y="1589716"/>
            <a:ext cx="1889927" cy="18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66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1BAD7-47B0-4633-AA2C-47234484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</a:t>
            </a:r>
            <a:r>
              <a:rPr lang="es-ES" dirty="0" err="1"/>
              <a:t>styleguide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79645-4DAD-4EC7-AEE0-35B19B55B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02" y="1516250"/>
            <a:ext cx="9522823" cy="4510528"/>
          </a:xfrm>
        </p:spPr>
        <p:txBody>
          <a:bodyPr/>
          <a:lstStyle/>
          <a:p>
            <a:r>
              <a:rPr lang="es-ES" dirty="0"/>
              <a:t>Disponer de una guía visual donde compartir: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Tipografía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Componentes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Branding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Logotipos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Iconos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F83F6D-330A-433E-A1EB-F5F90A50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170" y="2393232"/>
            <a:ext cx="3427123" cy="21784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AC4DD6-0C9D-406D-80C7-DBCAA2CF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02" y="4986900"/>
            <a:ext cx="3645555" cy="11987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5F2388-32B2-4843-A777-282CC0A2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385" y="2212278"/>
            <a:ext cx="3094219" cy="22386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548076-F3F0-4DBA-9E96-AECFD1A5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379" y="4737961"/>
            <a:ext cx="4130341" cy="169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9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1BAD7-47B0-4633-AA2C-47234484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</a:t>
            </a:r>
            <a:r>
              <a:rPr lang="es-ES" dirty="0" err="1"/>
              <a:t>styleguide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79645-4DAD-4EC7-AEE0-35B19B55B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09" y="1675119"/>
            <a:ext cx="5442769" cy="4510528"/>
          </a:xfrm>
        </p:spPr>
        <p:txBody>
          <a:bodyPr/>
          <a:lstStyle/>
          <a:p>
            <a:r>
              <a:rPr lang="es-ES" dirty="0"/>
              <a:t>Ejemplos:</a:t>
            </a:r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hlinkClick r:id="rId2"/>
              </a:rPr>
              <a:t>styleguides.io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hlinkClick r:id="rId3"/>
              </a:rPr>
              <a:t>lightningdesignsystem.com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hlinkClick r:id="rId4"/>
              </a:rPr>
              <a:t>github.com/alexpate/</a:t>
            </a:r>
            <a:r>
              <a:rPr lang="es-ES" sz="1800" dirty="0" err="1">
                <a:hlinkClick r:id="rId4"/>
              </a:rPr>
              <a:t>awesome-design-systems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hlinkClick r:id="rId5"/>
              </a:rPr>
              <a:t>webdesignledger.com/29-online-style-guides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330E9F4-0709-4DEC-9831-84F6B2D6A161}"/>
              </a:ext>
            </a:extLst>
          </p:cNvPr>
          <p:cNvSpPr txBox="1">
            <a:spLocks/>
          </p:cNvSpPr>
          <p:nvPr/>
        </p:nvSpPr>
        <p:spPr>
          <a:xfrm>
            <a:off x="6536543" y="1675119"/>
            <a:ext cx="4637226" cy="45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Generadores:</a:t>
            </a:r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hlinkClick r:id="rId6"/>
              </a:rPr>
              <a:t>documentcss.com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hlinkClick r:id="rId7"/>
              </a:rPr>
              <a:t>styleguide.devbproto.com/</a:t>
            </a:r>
            <a:r>
              <a:rPr lang="es-ES" sz="1800" dirty="0" err="1">
                <a:hlinkClick r:id="rId7"/>
              </a:rPr>
              <a:t>styleguide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hlinkClick r:id="rId8"/>
              </a:rPr>
              <a:t>github.com/</a:t>
            </a:r>
            <a:r>
              <a:rPr lang="es-ES" sz="1800" dirty="0" err="1">
                <a:hlinkClick r:id="rId8"/>
              </a:rPr>
              <a:t>straker</a:t>
            </a:r>
            <a:r>
              <a:rPr lang="es-ES" sz="1800" dirty="0">
                <a:hlinkClick r:id="rId8"/>
              </a:rPr>
              <a:t>/</a:t>
            </a:r>
            <a:r>
              <a:rPr lang="es-ES" sz="1800" dirty="0" err="1">
                <a:hlinkClick r:id="rId8"/>
              </a:rPr>
              <a:t>livingcss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hlinkClick r:id="rId9"/>
              </a:rPr>
              <a:t>warpspire.com/</a:t>
            </a:r>
            <a:r>
              <a:rPr lang="es-ES" sz="1800" dirty="0" err="1">
                <a:hlinkClick r:id="rId9"/>
              </a:rPr>
              <a:t>kss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>
                <a:hlinkClick r:id="rId10"/>
              </a:rPr>
              <a:t>patternlab.io</a:t>
            </a:r>
            <a:endParaRPr lang="es-E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7128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3405E-F9F0-4CFA-9FB8-2902439C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Integración/DESPLIEGUE CONTINUO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B8A70-8B35-4348-91F6-A1A59122585F}"/>
              </a:ext>
            </a:extLst>
          </p:cNvPr>
          <p:cNvSpPr txBox="1"/>
          <p:nvPr/>
        </p:nvSpPr>
        <p:spPr>
          <a:xfrm>
            <a:off x="914400" y="1637881"/>
            <a:ext cx="103799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Objetivos</a:t>
            </a:r>
            <a:r>
              <a:rPr lang="en-US" sz="24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Garantizar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el Código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el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repositorio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cumple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los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requisitos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calidad</a:t>
            </a:r>
            <a:endParaRPr lang="en-US" sz="2000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Ver lo antes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posible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el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resultado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nuestro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trabajo</a:t>
            </a:r>
            <a:endParaRPr lang="en-US" sz="2000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Poder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obtener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feedback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temprano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del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cliente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(al fin y al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cabo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somo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ágiles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¿no?)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Generar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lo antes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posible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una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guía</a:t>
            </a:r>
            <a:r>
              <a:rPr lang="en-US" sz="2000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2000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estilos</a:t>
            </a:r>
            <a:endParaRPr lang="es-ES" sz="2000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25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3405E-F9F0-4CFA-9FB8-2902439C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CONTINUA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8336D-25DF-48FA-A7F5-F7B1EF44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71" y="1256044"/>
            <a:ext cx="5466908" cy="45082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CA648D-CDF3-4BDC-BAD2-50B7C21CE6D5}"/>
              </a:ext>
            </a:extLst>
          </p:cNvPr>
          <p:cNvSpPr/>
          <p:nvPr/>
        </p:nvSpPr>
        <p:spPr>
          <a:xfrm>
            <a:off x="2763297" y="4762919"/>
            <a:ext cx="5466303" cy="4320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D81BF0-165F-4642-979B-B0F3CC9CED1E}"/>
              </a:ext>
            </a:extLst>
          </p:cNvPr>
          <p:cNvSpPr/>
          <p:nvPr/>
        </p:nvSpPr>
        <p:spPr>
          <a:xfrm>
            <a:off x="2763297" y="5263609"/>
            <a:ext cx="5466303" cy="4320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BC3C1-1C00-4751-B445-2EB0C15CC53B}"/>
              </a:ext>
            </a:extLst>
          </p:cNvPr>
          <p:cNvSpPr/>
          <p:nvPr/>
        </p:nvSpPr>
        <p:spPr>
          <a:xfrm>
            <a:off x="2773450" y="3377921"/>
            <a:ext cx="5466303" cy="4320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342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Thanks</a:t>
            </a:r>
            <a:r>
              <a:rPr lang="es-ES" dirty="0"/>
              <a:t>!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2800" dirty="0"/>
              <a:t>jmescudero@plainconcepts.com</a:t>
            </a:r>
          </a:p>
          <a:p>
            <a:r>
              <a:rPr lang="es-ES" sz="2800" dirty="0"/>
              <a:t>bandres@plainconcepts.com</a:t>
            </a:r>
          </a:p>
        </p:txBody>
      </p:sp>
    </p:spTree>
    <p:extLst>
      <p:ext uri="{BB962C8B-B14F-4D97-AF65-F5344CB8AC3E}">
        <p14:creationId xmlns:p14="http://schemas.microsoft.com/office/powerpoint/2010/main" val="321710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8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Borja Andrés</a:t>
            </a:r>
          </a:p>
        </p:txBody>
      </p:sp>
      <p:pic>
        <p:nvPicPr>
          <p:cNvPr id="17" name="Picture 4" descr="https://cdn2.iconfinder.com/data/icons/metro-uinvert-dock/256/Ma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30" y="3568651"/>
            <a:ext cx="324446" cy="3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24"/>
          <p:cNvSpPr txBox="1"/>
          <p:nvPr/>
        </p:nvSpPr>
        <p:spPr>
          <a:xfrm>
            <a:off x="5757566" y="3503523"/>
            <a:ext cx="3496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bandres@plainconcepts.com</a:t>
            </a:r>
            <a:endParaRPr lang="es-ES_tradnl" sz="2000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FA0B2941-1CDD-481C-B014-384F3D2824C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146" r="111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3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04">
        <p:fade/>
      </p:transition>
    </mc:Choice>
    <mc:Fallback xmlns="">
      <p:transition spd="med" advTm="630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466" y="1444007"/>
            <a:ext cx="9522823" cy="45105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Invision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Preprocesadores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Browsersync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Buenas</a:t>
            </a:r>
            <a:r>
              <a:rPr lang="en-US" dirty="0"/>
              <a:t> </a:t>
            </a:r>
            <a:r>
              <a:rPr lang="en-US" dirty="0" err="1"/>
              <a:t>prácticas</a:t>
            </a:r>
            <a:r>
              <a:rPr lang="en-US" dirty="0"/>
              <a:t>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PostCSS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Guía</a:t>
            </a:r>
            <a:r>
              <a:rPr lang="en-US" dirty="0"/>
              <a:t> de </a:t>
            </a:r>
            <a:r>
              <a:rPr lang="en-US" dirty="0" err="1"/>
              <a:t>estilos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Integración</a:t>
            </a:r>
            <a:r>
              <a:rPr lang="en-US" dirty="0"/>
              <a:t>/</a:t>
            </a:r>
            <a:r>
              <a:rPr lang="en-US" dirty="0" err="1"/>
              <a:t>despliegue</a:t>
            </a:r>
            <a:r>
              <a:rPr lang="en-US" dirty="0"/>
              <a:t> continuo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3" y="5574217"/>
            <a:ext cx="4302848" cy="11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5"/>
    </mc:Choice>
    <mc:Fallback xmlns="">
      <p:transition spd="slow" advTm="1103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769235-EF45-4975-9B2A-6FC5CB24F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282" y="2569422"/>
            <a:ext cx="5854752" cy="1932239"/>
          </a:xfrm>
        </p:spPr>
        <p:txBody>
          <a:bodyPr/>
          <a:lstStyle/>
          <a:p>
            <a:pPr algn="ctr"/>
            <a:r>
              <a:rPr lang="es-ES" dirty="0"/>
              <a:t>Mejorar nuestro flujo de trabajo maquetando para ser un poco más productivos.</a:t>
            </a:r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1636F0C8-426F-4292-9A2B-DBD564D671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58" y="11010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6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769235-EF45-4975-9B2A-6FC5CB24F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282" y="2569422"/>
            <a:ext cx="5854752" cy="1932239"/>
          </a:xfrm>
        </p:spPr>
        <p:txBody>
          <a:bodyPr/>
          <a:lstStyle/>
          <a:p>
            <a:pPr algn="ctr"/>
            <a:r>
              <a:rPr lang="es-ES" dirty="0"/>
              <a:t>Mejoremos nuestro </a:t>
            </a:r>
            <a:r>
              <a:rPr lang="es-ES" dirty="0" err="1"/>
              <a:t>workflow</a:t>
            </a:r>
            <a:r>
              <a:rPr lang="es-ES" dirty="0"/>
              <a:t> maquetando para ser un poco más productivos.</a:t>
            </a:r>
          </a:p>
        </p:txBody>
      </p:sp>
    </p:spTree>
    <p:extLst>
      <p:ext uri="{BB962C8B-B14F-4D97-AF65-F5344CB8AC3E}">
        <p14:creationId xmlns:p14="http://schemas.microsoft.com/office/powerpoint/2010/main" val="291110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de invision">
            <a:extLst>
              <a:ext uri="{FF2B5EF4-FFF2-40B4-BE49-F238E27FC236}">
                <a16:creationId xmlns:a16="http://schemas.microsoft.com/office/drawing/2014/main" id="{3C6F6A85-709F-4D4C-B71D-36A4265B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6" y="1852426"/>
            <a:ext cx="3044651" cy="10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7DFF9-8E1C-4CDE-8F85-5FD462EF03A1}"/>
              </a:ext>
            </a:extLst>
          </p:cNvPr>
          <p:cNvSpPr txBox="1"/>
          <p:nvPr/>
        </p:nvSpPr>
        <p:spPr>
          <a:xfrm>
            <a:off x="5084467" y="2120202"/>
            <a:ext cx="5174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Ventajas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Sitio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centralizado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para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gestionar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diseños</a:t>
            </a:r>
            <a:endParaRPr lang="en-US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Sitio ORGANIZADO para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gestionar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diseños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queremos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claro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Mejora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comunicación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cliente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diseñador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desarrollador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Facilita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la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evolución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controlada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diseños</a:t>
            </a:r>
            <a:endParaRPr lang="en-US" dirty="0">
              <a:solidFill>
                <a:schemeClr val="tx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Herramientas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maquetación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básicas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no obstante)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38869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eme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1_ThemeLight">
  <a:themeElements>
    <a:clrScheme name="Custom Plain">
      <a:dk1>
        <a:srgbClr val="17212D"/>
      </a:dk1>
      <a:lt1>
        <a:srgbClr val="E7ECEF"/>
      </a:lt1>
      <a:dk2>
        <a:srgbClr val="17212D"/>
      </a:dk2>
      <a:lt2>
        <a:srgbClr val="E7ECEF"/>
      </a:lt2>
      <a:accent1>
        <a:srgbClr val="00DBFF"/>
      </a:accent1>
      <a:accent2>
        <a:srgbClr val="5697A4"/>
      </a:accent2>
      <a:accent3>
        <a:srgbClr val="92D050"/>
      </a:accent3>
      <a:accent4>
        <a:srgbClr val="17212D"/>
      </a:accent4>
      <a:accent5>
        <a:srgbClr val="61676E"/>
      </a:accent5>
      <a:accent6>
        <a:srgbClr val="91959C"/>
      </a:accent6>
      <a:hlink>
        <a:srgbClr val="00DBFF"/>
      </a:hlink>
      <a:folHlink>
        <a:srgbClr val="0080FF"/>
      </a:folHlink>
    </a:clrScheme>
    <a:fontScheme name="Custom Plain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3.xml><?xml version="1.0" encoding="utf-8"?>
<a:theme xmlns:a="http://schemas.openxmlformats.org/drawingml/2006/main" name="1_5-30688_Visual_Studio_2015_Template">
  <a:themeElements>
    <a:clrScheme name="VS 2015 2">
      <a:dk1>
        <a:srgbClr val="141414"/>
      </a:dk1>
      <a:lt1>
        <a:srgbClr val="FFFFFF"/>
      </a:lt1>
      <a:dk2>
        <a:srgbClr val="5C2D91"/>
      </a:dk2>
      <a:lt2>
        <a:srgbClr val="E6E6E6"/>
      </a:lt2>
      <a:accent1>
        <a:srgbClr val="0072C6"/>
      </a:accent1>
      <a:accent2>
        <a:srgbClr val="32145A"/>
      </a:accent2>
      <a:accent3>
        <a:srgbClr val="BAD80A"/>
      </a:accent3>
      <a:accent4>
        <a:srgbClr val="5C005C"/>
      </a:accent4>
      <a:accent5>
        <a:srgbClr val="B4009E"/>
      </a:accent5>
      <a:accent6>
        <a:srgbClr val="00188F"/>
      </a:accent6>
      <a:hlink>
        <a:srgbClr val="FFB900"/>
      </a:hlink>
      <a:folHlink>
        <a:srgbClr val="FFB900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_Studio_2015_Template.potx" id="{EC59CB16-480C-4D3F-BA30-697B88BB06EB}" vid="{B42E3840-171E-4650-9643-23F6BC610EE3}"/>
    </a:ext>
  </a:extLst>
</a:theme>
</file>

<file path=ppt/theme/theme4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5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F679F084-D38F-4D58-8D42-16142FAAC001}" vid="{7DE45071-2A89-4D03-B7B8-35307917B425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C14808C3DA24D92CEDE52F6400555" ma:contentTypeVersion="3" ma:contentTypeDescription="Create a new document." ma:contentTypeScope="" ma:versionID="8e31f3cb338aa3c7a3a7b9d3c0526f15">
  <xsd:schema xmlns:xsd="http://www.w3.org/2001/XMLSchema" xmlns:xs="http://www.w3.org/2001/XMLSchema" xmlns:p="http://schemas.microsoft.com/office/2006/metadata/properties" xmlns:ns2="5cc60d69-a5f6-4f8f-8194-a79b51c73eb9" targetNamespace="http://schemas.microsoft.com/office/2006/metadata/properties" ma:root="true" ma:fieldsID="b70b5ae29e4afb42e7de10215bca66c9" ns2:_="">
    <xsd:import namespace="5cc60d69-a5f6-4f8f-8194-a79b51c73e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60d69-a5f6-4f8f-8194-a79b51c73e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Control xmlns="http://schemas.microsoft.com/VisualStudio/2011/storyboarding/control">
  <Id Name="e3e06cf2-79b7-4f70-a145-44903a30dc14" Revision="1" Stencil="System.MyShapes" StencilVersion="1.0"/>
</Control>
</file>

<file path=customXml/item4.xml><?xml version="1.0" encoding="utf-8"?>
<Control xmlns="http://schemas.microsoft.com/VisualStudio/2011/storyboarding/control">
  <Id Name="e3e06cf2-79b7-4f70-a145-44903a30dc14" Revision="1" Stencil="System.MyShapes" StencilVersion="1.0"/>
</Contro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c60d69-a5f6-4f8f-8194-a79b51c73eb9">
      <UserInfo>
        <DisplayName>Clara Assin</DisplayName>
        <AccountId>198</AccountId>
        <AccountType/>
      </UserInfo>
      <UserInfo>
        <DisplayName>Belen Muñiz</DisplayName>
        <AccountId>266</AccountId>
        <AccountType/>
      </UserInfo>
      <UserInfo>
        <DisplayName>Pablo Pelaez Aller</DisplayName>
        <AccountId>35</AccountId>
        <AccountType/>
      </UserInfo>
    </SharedWithUsers>
  </documentManagement>
</p:properties>
</file>

<file path=customXml/item8.xml><?xml version="1.0" encoding="utf-8"?>
<Control xmlns="http://schemas.microsoft.com/VisualStudio/2011/storyboarding/control">
  <Id Name="e3e06cf2-79b7-4f70-a145-44903a30dc14" Revision="1" Stencil="System.MyShapes" StencilVersion="1.0"/>
</Control>
</file>

<file path=customXml/itemProps1.xml><?xml version="1.0" encoding="utf-8"?>
<ds:datastoreItem xmlns:ds="http://schemas.openxmlformats.org/officeDocument/2006/customXml" ds:itemID="{FC636FDA-D72C-4E71-AB94-61A8C664C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60d69-a5f6-4f8f-8194-a79b51c73e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5A44763-68BF-4706-B004-BEE4661D08A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1BD0E4C-CD54-4DB3-A56E-70E030F67A3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8A4AA022-6C9E-4250-9F0F-0EF7C71368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DD77C9E3-1B06-46F1-B79D-4B433ADBAE57}">
  <ds:schemaRefs>
    <ds:schemaRef ds:uri="http://purl.org/dc/elements/1.1/"/>
    <ds:schemaRef ds:uri="5cc60d69-a5f6-4f8f-8194-a79b51c73eb9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8.xml><?xml version="1.0" encoding="utf-8"?>
<ds:datastoreItem xmlns:ds="http://schemas.openxmlformats.org/officeDocument/2006/customXml" ds:itemID="{8B14E64D-DD17-485E-A5B4-6D9A81DB536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18551</TotalTime>
  <Words>1196</Words>
  <Application>Microsoft Office PowerPoint</Application>
  <PresentationFormat>Widescreen</PresentationFormat>
  <Paragraphs>297</Paragraphs>
  <Slides>39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68" baseType="lpstr">
      <vt:lpstr>Arial</vt:lpstr>
      <vt:lpstr>Franklin Gothic Demi</vt:lpstr>
      <vt:lpstr>Franklin Gothic Heavy</vt:lpstr>
      <vt:lpstr>HP Simplified</vt:lpstr>
      <vt:lpstr>Open Sans</vt:lpstr>
      <vt:lpstr>Nirmala UI</vt:lpstr>
      <vt:lpstr>Segoe UI Light</vt:lpstr>
      <vt:lpstr>Segoe UI Semilight</vt:lpstr>
      <vt:lpstr>Raleway Light</vt:lpstr>
      <vt:lpstr>MS PGothic</vt:lpstr>
      <vt:lpstr>Consolas</vt:lpstr>
      <vt:lpstr>Comic Sans MS</vt:lpstr>
      <vt:lpstr>Raleway</vt:lpstr>
      <vt:lpstr>Helvetica35-Thin</vt:lpstr>
      <vt:lpstr>Arial Black</vt:lpstr>
      <vt:lpstr>Wingdings</vt:lpstr>
      <vt:lpstr>Calibri</vt:lpstr>
      <vt:lpstr>Showcard Gothic</vt:lpstr>
      <vt:lpstr>Avenir LT Pro 45 Book</vt:lpstr>
      <vt:lpstr>Tw Cen MT</vt:lpstr>
      <vt:lpstr>Segoe UI</vt:lpstr>
      <vt:lpstr>Courier New</vt:lpstr>
      <vt:lpstr>ThemeLight</vt:lpstr>
      <vt:lpstr>1_ThemeLight</vt:lpstr>
      <vt:lpstr>1_5-30688_Visual_Studio_2015_Template</vt:lpstr>
      <vt:lpstr>5-30629_Build_Template_WHITE</vt:lpstr>
      <vt:lpstr>5-30721_Build_2016_Template_Light</vt:lpstr>
      <vt:lpstr>1_5-30629_Build_Template_WHITE</vt:lpstr>
      <vt:lpstr>think-cell Slide</vt:lpstr>
      <vt:lpstr>PowerPoint Presentation</vt:lpstr>
      <vt:lpstr>CSS Workflow</vt:lpstr>
      <vt:lpstr>Jesús María Escudero</vt:lpstr>
      <vt:lpstr>Borja Andrés</vt:lpstr>
      <vt:lpstr>PowerPoint Presentation</vt:lpstr>
      <vt:lpstr>agenda</vt:lpstr>
      <vt:lpstr>PowerPoint Presentation</vt:lpstr>
      <vt:lpstr>PowerPoint Presentation</vt:lpstr>
      <vt:lpstr>PowerPoint Presentation</vt:lpstr>
      <vt:lpstr>PREPROCESADORES</vt:lpstr>
      <vt:lpstr>Variables</vt:lpstr>
      <vt:lpstr>Nesting</vt:lpstr>
      <vt:lpstr>funciones</vt:lpstr>
      <vt:lpstr>IMPORTAR FICHEROS</vt:lpstr>
      <vt:lpstr>PowerPoint Presentation</vt:lpstr>
      <vt:lpstr>PowerPoint Presentation</vt:lpstr>
      <vt:lpstr>EL PROBLEMA</vt:lpstr>
      <vt:lpstr>¿LA Solución?</vt:lpstr>
      <vt:lpstr>ESPECIFICIDAD</vt:lpstr>
      <vt:lpstr>El orden</vt:lpstr>
      <vt:lpstr>REPARTIR la especificidad</vt:lpstr>
      <vt:lpstr>ORGANIZACIÓN EN FICHEROS</vt:lpstr>
      <vt:lpstr>Arquitectura css</vt:lpstr>
      <vt:lpstr>PowerPoint Presentation</vt:lpstr>
      <vt:lpstr>Coding styleguide</vt:lpstr>
      <vt:lpstr>Coding styleguide</vt:lpstr>
      <vt:lpstr>Coding styleguide</vt:lpstr>
      <vt:lpstr>LINTING</vt:lpstr>
      <vt:lpstr>LINTING - MANUAL</vt:lpstr>
      <vt:lpstr>LINTING - AUTOMATIZADO</vt:lpstr>
      <vt:lpstr>LINTING - AUTOMATIZADO</vt:lpstr>
      <vt:lpstr>LINTING - Plugins para IDEs </vt:lpstr>
      <vt:lpstr>LINTING - Plugins para IDEs </vt:lpstr>
      <vt:lpstr>Visual styleguide</vt:lpstr>
      <vt:lpstr>Visual styleguide</vt:lpstr>
      <vt:lpstr>Integración/DESPLIEGUE CONTINUO</vt:lpstr>
      <vt:lpstr>Integración CONTINUA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Jesús María Escudero Justel</cp:lastModifiedBy>
  <cp:revision>1070</cp:revision>
  <dcterms:created xsi:type="dcterms:W3CDTF">2015-09-03T07:07:39Z</dcterms:created>
  <dcterms:modified xsi:type="dcterms:W3CDTF">2017-10-19T14:02:10Z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0x010100B01C14808C3DA24D92CEDE52F6400555</vt:lpwstr>
  </property>
</Properties>
</file>